
<file path=[Content_Types].xml><?xml version="1.0" encoding="utf-8"?>
<Types xmlns="http://schemas.openxmlformats.org/package/2006/content-types">
  <Default Extension="jpeg" ContentType="image/jpeg"/>
  <Default Extension="JPG" ContentType="image/.jpg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01"/>
  </p:handoutMasterIdLst>
  <p:sldIdLst>
    <p:sldId id="636" r:id="rId3"/>
    <p:sldId id="735" r:id="rId5"/>
    <p:sldId id="645" r:id="rId6"/>
    <p:sldId id="647" r:id="rId7"/>
    <p:sldId id="739" r:id="rId8"/>
    <p:sldId id="747" r:id="rId9"/>
    <p:sldId id="749" r:id="rId10"/>
    <p:sldId id="748" r:id="rId11"/>
    <p:sldId id="852" r:id="rId12"/>
    <p:sldId id="750" r:id="rId13"/>
    <p:sldId id="755" r:id="rId14"/>
    <p:sldId id="756" r:id="rId15"/>
    <p:sldId id="762" r:id="rId16"/>
    <p:sldId id="757" r:id="rId17"/>
    <p:sldId id="853" r:id="rId18"/>
    <p:sldId id="763" r:id="rId19"/>
    <p:sldId id="758" r:id="rId20"/>
    <p:sldId id="764" r:id="rId21"/>
    <p:sldId id="854" r:id="rId22"/>
    <p:sldId id="855" r:id="rId23"/>
    <p:sldId id="857" r:id="rId24"/>
    <p:sldId id="858" r:id="rId25"/>
    <p:sldId id="859" r:id="rId26"/>
    <p:sldId id="860" r:id="rId27"/>
    <p:sldId id="765" r:id="rId28"/>
    <p:sldId id="759" r:id="rId29"/>
    <p:sldId id="760" r:id="rId30"/>
    <p:sldId id="761" r:id="rId31"/>
    <p:sldId id="751" r:id="rId32"/>
    <p:sldId id="752" r:id="rId33"/>
    <p:sldId id="766" r:id="rId34"/>
    <p:sldId id="753" r:id="rId35"/>
    <p:sldId id="767" r:id="rId36"/>
    <p:sldId id="768" r:id="rId37"/>
    <p:sldId id="754" r:id="rId38"/>
    <p:sldId id="769" r:id="rId39"/>
    <p:sldId id="770" r:id="rId40"/>
    <p:sldId id="794" r:id="rId41"/>
    <p:sldId id="771" r:id="rId42"/>
    <p:sldId id="772" r:id="rId43"/>
    <p:sldId id="795" r:id="rId44"/>
    <p:sldId id="796" r:id="rId45"/>
    <p:sldId id="773" r:id="rId46"/>
    <p:sldId id="797" r:id="rId47"/>
    <p:sldId id="774" r:id="rId48"/>
    <p:sldId id="798" r:id="rId49"/>
    <p:sldId id="799" r:id="rId50"/>
    <p:sldId id="800" r:id="rId51"/>
    <p:sldId id="775" r:id="rId52"/>
    <p:sldId id="801" r:id="rId53"/>
    <p:sldId id="802" r:id="rId54"/>
    <p:sldId id="776" r:id="rId55"/>
    <p:sldId id="803" r:id="rId56"/>
    <p:sldId id="777" r:id="rId57"/>
    <p:sldId id="778" r:id="rId58"/>
    <p:sldId id="805" r:id="rId59"/>
    <p:sldId id="806" r:id="rId60"/>
    <p:sldId id="807" r:id="rId61"/>
    <p:sldId id="808" r:id="rId62"/>
    <p:sldId id="809" r:id="rId63"/>
    <p:sldId id="811" r:id="rId64"/>
    <p:sldId id="812" r:id="rId65"/>
    <p:sldId id="813" r:id="rId66"/>
    <p:sldId id="814" r:id="rId67"/>
    <p:sldId id="815" r:id="rId68"/>
    <p:sldId id="810" r:id="rId69"/>
    <p:sldId id="816" r:id="rId70"/>
    <p:sldId id="817" r:id="rId71"/>
    <p:sldId id="818" r:id="rId72"/>
    <p:sldId id="819" r:id="rId73"/>
    <p:sldId id="820" r:id="rId74"/>
    <p:sldId id="821" r:id="rId75"/>
    <p:sldId id="822" r:id="rId76"/>
    <p:sldId id="825" r:id="rId77"/>
    <p:sldId id="826" r:id="rId78"/>
    <p:sldId id="827" r:id="rId79"/>
    <p:sldId id="828" r:id="rId80"/>
    <p:sldId id="829" r:id="rId81"/>
    <p:sldId id="835" r:id="rId82"/>
    <p:sldId id="836" r:id="rId83"/>
    <p:sldId id="830" r:id="rId84"/>
    <p:sldId id="837" r:id="rId85"/>
    <p:sldId id="838" r:id="rId86"/>
    <p:sldId id="848" r:id="rId87"/>
    <p:sldId id="839" r:id="rId88"/>
    <p:sldId id="840" r:id="rId89"/>
    <p:sldId id="841" r:id="rId90"/>
    <p:sldId id="842" r:id="rId91"/>
    <p:sldId id="843" r:id="rId92"/>
    <p:sldId id="844" r:id="rId93"/>
    <p:sldId id="845" r:id="rId94"/>
    <p:sldId id="846" r:id="rId95"/>
    <p:sldId id="847" r:id="rId96"/>
    <p:sldId id="849" r:id="rId97"/>
    <p:sldId id="850" r:id="rId98"/>
    <p:sldId id="851" r:id="rId99"/>
    <p:sldId id="733" r:id="rId100"/>
  </p:sldIdLst>
  <p:sldSz cx="12192000" cy="6858000"/>
  <p:notesSz cx="9144000" cy="6858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loman Soloman" initials="S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AB0000"/>
    <a:srgbClr val="EDCDCB"/>
    <a:srgbClr val="A9CDCB"/>
    <a:srgbClr val="D1EBF1"/>
    <a:srgbClr val="EBF1DE"/>
    <a:srgbClr val="F1EEF4"/>
    <a:srgbClr val="DFF5A9"/>
    <a:srgbClr val="E5F7B9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 autoAdjust="0"/>
    <p:restoredTop sz="93321" autoAdjust="0"/>
  </p:normalViewPr>
  <p:slideViewPr>
    <p:cSldViewPr>
      <p:cViewPr varScale="1">
        <p:scale>
          <a:sx n="80" d="100"/>
          <a:sy n="80" d="100"/>
        </p:scale>
        <p:origin x="754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1848" y="52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5" Type="http://schemas.openxmlformats.org/officeDocument/2006/relationships/commentAuthors" Target="commentAuthors.xml"/><Relationship Id="rId104" Type="http://schemas.openxmlformats.org/officeDocument/2006/relationships/tableStyles" Target="tableStyles.xml"/><Relationship Id="rId103" Type="http://schemas.openxmlformats.org/officeDocument/2006/relationships/viewProps" Target="viewProps.xml"/><Relationship Id="rId102" Type="http://schemas.openxmlformats.org/officeDocument/2006/relationships/presProps" Target="presProps.xml"/><Relationship Id="rId101" Type="http://schemas.openxmlformats.org/officeDocument/2006/relationships/handoutMaster" Target="handoutMasters/handoutMaster1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_rels/data1.xml.rels><?xml version="1.0" encoding="UTF-8" standalone="yes"?>
<Relationships xmlns="http://schemas.openxmlformats.org/package/2006/relationships"><Relationship Id="rId4" Type="http://schemas.openxmlformats.org/officeDocument/2006/relationships/image" Target="../media/image93.jpeg"/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image" Target="../media/image90.jpeg"/></Relationships>
</file>

<file path=ppt/diagrams/_rels/drawing1.xml.rels><?xml version="1.0" encoding="UTF-8" standalone="yes"?>
<Relationships xmlns="http://schemas.openxmlformats.org/package/2006/relationships"><Relationship Id="rId4" Type="http://schemas.openxmlformats.org/officeDocument/2006/relationships/image" Target="../media/image93.jpeg"/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image" Target="../media/image90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#2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#1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123B46-A4E7-412F-8805-D62CF229935E}" type="doc">
      <dgm:prSet loTypeId="urn:microsoft.com/office/officeart/2005/8/layout/hList7#1" loCatId="process" qsTypeId="urn:microsoft.com/office/officeart/2005/8/quickstyle/simple5#2" qsCatId="simple" csTypeId="urn:microsoft.com/office/officeart/2005/8/colors/colorful5#2" csCatId="colorful" phldr="1"/>
      <dgm:spPr/>
      <dgm:t>
        <a:bodyPr/>
        <a:lstStyle/>
        <a:p>
          <a:endParaRPr lang="zh-CN" altLang="en-US"/>
        </a:p>
      </dgm:t>
    </dgm:pt>
    <dgm:pt modelId="{B8F4CCC3-EDCE-45A2-AACB-D94CB5C77F21}">
      <dgm:prSet/>
      <dgm:spPr/>
      <dgm:t>
        <a:bodyPr/>
        <a:lstStyle/>
        <a:p>
          <a:pPr rtl="0"/>
          <a:r>
            <a:rPr lang="en-US" altLang="en-US" b="1" dirty="0"/>
            <a:t>Tableau</a:t>
          </a:r>
          <a:r>
            <a:rPr lang="zh-CN" altLang="en-US" b="1" dirty="0"/>
            <a:t>安装</a:t>
          </a:r>
          <a:endParaRPr lang="zh-CN" b="1" dirty="0"/>
        </a:p>
      </dgm:t>
    </dgm:pt>
    <dgm:pt modelId="{4E7BD9F4-04C5-4034-8D5E-09B49FCA7F97}" cxnId="{100BED2B-AA5A-4B94-AF0C-39A3A485308E}" type="parTrans">
      <dgm:prSet/>
      <dgm:spPr/>
      <dgm:t>
        <a:bodyPr/>
        <a:lstStyle/>
        <a:p>
          <a:endParaRPr lang="zh-CN" altLang="en-US" b="1"/>
        </a:p>
      </dgm:t>
    </dgm:pt>
    <dgm:pt modelId="{B60928DA-64BB-437F-9723-452D5ECF4319}" cxnId="{100BED2B-AA5A-4B94-AF0C-39A3A485308E}" type="sibTrans">
      <dgm:prSet/>
      <dgm:spPr/>
      <dgm:t>
        <a:bodyPr/>
        <a:lstStyle/>
        <a:p>
          <a:endParaRPr lang="zh-CN" altLang="en-US" b="1"/>
        </a:p>
      </dgm:t>
    </dgm:pt>
    <dgm:pt modelId="{24602B6A-AC06-4344-83E9-1F8605A09467}">
      <dgm:prSet/>
      <dgm:spPr/>
      <dgm:t>
        <a:bodyPr/>
        <a:lstStyle/>
        <a:p>
          <a:pPr rtl="0"/>
          <a:r>
            <a:rPr lang="en-US" altLang="en-US" b="1" dirty="0"/>
            <a:t>Tableau</a:t>
          </a:r>
          <a:r>
            <a:rPr lang="zh-CN" altLang="en-US" b="1" dirty="0"/>
            <a:t>功能</a:t>
          </a:r>
          <a:endParaRPr lang="zh-CN" b="1" dirty="0"/>
        </a:p>
      </dgm:t>
    </dgm:pt>
    <dgm:pt modelId="{F43C8191-8047-410C-BE6A-2F758AC79B0B}" cxnId="{3DFC580F-48F8-46AA-B6EF-60D8E9A8218E}" type="parTrans">
      <dgm:prSet/>
      <dgm:spPr/>
      <dgm:t>
        <a:bodyPr/>
        <a:lstStyle/>
        <a:p>
          <a:endParaRPr lang="zh-CN" altLang="en-US" b="1"/>
        </a:p>
      </dgm:t>
    </dgm:pt>
    <dgm:pt modelId="{FC74D54C-149E-4785-A2C2-F1D89EED4EFE}" cxnId="{3DFC580F-48F8-46AA-B6EF-60D8E9A8218E}" type="sibTrans">
      <dgm:prSet/>
      <dgm:spPr/>
      <dgm:t>
        <a:bodyPr/>
        <a:lstStyle/>
        <a:p>
          <a:endParaRPr lang="zh-CN" altLang="en-US" b="1"/>
        </a:p>
      </dgm:t>
    </dgm:pt>
    <dgm:pt modelId="{C02A8D88-2E72-4B1C-B97A-CFFA5B86078A}">
      <dgm:prSet/>
      <dgm:spPr/>
      <dgm:t>
        <a:bodyPr/>
        <a:lstStyle/>
        <a:p>
          <a:pPr rtl="0"/>
          <a:r>
            <a:rPr lang="en-US" altLang="en-US" b="1" dirty="0"/>
            <a:t>Tableau</a:t>
          </a:r>
          <a:r>
            <a:rPr lang="zh-CN" altLang="en-US" b="1" dirty="0"/>
            <a:t>操作</a:t>
          </a:r>
          <a:endParaRPr lang="zh-CN" b="1" dirty="0"/>
        </a:p>
      </dgm:t>
    </dgm:pt>
    <dgm:pt modelId="{F0CFABDF-4211-4092-A46E-ABE883890C9E}" cxnId="{F5D08E6E-86CD-4140-B7DB-7AB69FC86587}" type="parTrans">
      <dgm:prSet/>
      <dgm:spPr/>
      <dgm:t>
        <a:bodyPr/>
        <a:lstStyle/>
        <a:p>
          <a:endParaRPr lang="zh-CN" altLang="en-US" b="1"/>
        </a:p>
      </dgm:t>
    </dgm:pt>
    <dgm:pt modelId="{D26AA930-5685-43E9-B85A-4486C14F0660}" cxnId="{F5D08E6E-86CD-4140-B7DB-7AB69FC86587}" type="sibTrans">
      <dgm:prSet/>
      <dgm:spPr/>
      <dgm:t>
        <a:bodyPr/>
        <a:lstStyle/>
        <a:p>
          <a:endParaRPr lang="zh-CN" altLang="en-US" b="1"/>
        </a:p>
      </dgm:t>
    </dgm:pt>
    <dgm:pt modelId="{F9C1C32C-6080-4E0F-9DFD-3B715888AD5A}">
      <dgm:prSet/>
      <dgm:spPr/>
      <dgm:t>
        <a:bodyPr/>
        <a:lstStyle/>
        <a:p>
          <a:pPr rtl="0"/>
          <a:r>
            <a:rPr lang="en-US" altLang="en-US" b="1" dirty="0"/>
            <a:t>Tableau</a:t>
          </a:r>
          <a:r>
            <a:rPr lang="zh-CN" altLang="en-US" b="1" dirty="0"/>
            <a:t>故事化</a:t>
          </a:r>
          <a:endParaRPr lang="zh-CN" b="1" dirty="0"/>
        </a:p>
      </dgm:t>
    </dgm:pt>
    <dgm:pt modelId="{6D4F4CFE-BFF9-46EC-8F6A-0AA2EDE1F0FD}" cxnId="{9F815B32-1ED5-4084-9132-BDE9A6D61BAE}" type="parTrans">
      <dgm:prSet/>
      <dgm:spPr/>
      <dgm:t>
        <a:bodyPr/>
        <a:lstStyle/>
        <a:p>
          <a:endParaRPr lang="zh-CN" altLang="en-US" b="1"/>
        </a:p>
      </dgm:t>
    </dgm:pt>
    <dgm:pt modelId="{2069C66A-C835-44EF-8DA4-35D6B4A7B50D}" cxnId="{9F815B32-1ED5-4084-9132-BDE9A6D61BAE}" type="sibTrans">
      <dgm:prSet/>
      <dgm:spPr/>
      <dgm:t>
        <a:bodyPr/>
        <a:lstStyle/>
        <a:p>
          <a:endParaRPr lang="zh-CN" altLang="en-US" b="1"/>
        </a:p>
      </dgm:t>
    </dgm:pt>
    <dgm:pt modelId="{8B0CD4C3-770B-4C36-B583-58244FB3BD6C}" type="pres">
      <dgm:prSet presAssocID="{77123B46-A4E7-412F-8805-D62CF229935E}" presName="Name0" presStyleCnt="0">
        <dgm:presLayoutVars>
          <dgm:dir/>
          <dgm:resizeHandles val="exact"/>
        </dgm:presLayoutVars>
      </dgm:prSet>
      <dgm:spPr/>
    </dgm:pt>
    <dgm:pt modelId="{D83DDF26-F72B-4630-BEBC-5198B5124E96}" type="pres">
      <dgm:prSet presAssocID="{77123B46-A4E7-412F-8805-D62CF229935E}" presName="fgShape" presStyleLbl="fgShp" presStyleIdx="0" presStyleCnt="1"/>
      <dgm:spPr/>
    </dgm:pt>
    <dgm:pt modelId="{8A41CF35-BD96-4879-9C14-248F34E5A987}" type="pres">
      <dgm:prSet presAssocID="{77123B46-A4E7-412F-8805-D62CF229935E}" presName="linComp" presStyleCnt="0"/>
      <dgm:spPr/>
    </dgm:pt>
    <dgm:pt modelId="{F9A6BF00-DE9E-41D9-86F5-3EC2BA04D5EE}" type="pres">
      <dgm:prSet presAssocID="{B8F4CCC3-EDCE-45A2-AACB-D94CB5C77F21}" presName="compNode" presStyleCnt="0"/>
      <dgm:spPr/>
    </dgm:pt>
    <dgm:pt modelId="{C5C8A3DA-539C-4E3C-AE8C-CCF2A38CCE3F}" type="pres">
      <dgm:prSet presAssocID="{B8F4CCC3-EDCE-45A2-AACB-D94CB5C77F21}" presName="bkgdShape" presStyleLbl="node1" presStyleIdx="0" presStyleCnt="4"/>
      <dgm:spPr/>
    </dgm:pt>
    <dgm:pt modelId="{2E632D04-0E4D-4AD1-8FA2-0023591FB85B}" type="pres">
      <dgm:prSet presAssocID="{B8F4CCC3-EDCE-45A2-AACB-D94CB5C77F21}" presName="nodeTx" presStyleLbl="node1" presStyleIdx="0" presStyleCnt="4">
        <dgm:presLayoutVars>
          <dgm:bulletEnabled val="1"/>
        </dgm:presLayoutVars>
      </dgm:prSet>
      <dgm:spPr/>
    </dgm:pt>
    <dgm:pt modelId="{226FFF12-6DF8-40BD-9A39-87226C5BC830}" type="pres">
      <dgm:prSet presAssocID="{B8F4CCC3-EDCE-45A2-AACB-D94CB5C77F21}" presName="invisiNode" presStyleLbl="node1" presStyleIdx="0" presStyleCnt="4"/>
      <dgm:spPr/>
    </dgm:pt>
    <dgm:pt modelId="{DDD7E12D-F1FB-4FB8-91DA-AB80413C3B70}" type="pres">
      <dgm:prSet presAssocID="{B8F4CCC3-EDCE-45A2-AACB-D94CB5C77F21}" presName="imagNode" presStyleLbl="fgImgPlace1" presStyleIdx="0" presStyleCnt="4"/>
      <dgm:spPr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</dgm:spPr>
    </dgm:pt>
    <dgm:pt modelId="{056F7EDD-0662-4839-AA06-96E1D6919294}" type="pres">
      <dgm:prSet presAssocID="{B60928DA-64BB-437F-9723-452D5ECF4319}" presName="sibTrans" presStyleLbl="sibTrans2D1" presStyleIdx="0" presStyleCnt="0"/>
      <dgm:spPr/>
    </dgm:pt>
    <dgm:pt modelId="{A55F84D2-BA57-4A03-BA10-56551A445C17}" type="pres">
      <dgm:prSet presAssocID="{24602B6A-AC06-4344-83E9-1F8605A09467}" presName="compNode" presStyleCnt="0"/>
      <dgm:spPr/>
    </dgm:pt>
    <dgm:pt modelId="{DA59F893-5610-4FF2-AEA6-78093C427B00}" type="pres">
      <dgm:prSet presAssocID="{24602B6A-AC06-4344-83E9-1F8605A09467}" presName="bkgdShape" presStyleLbl="node1" presStyleIdx="1" presStyleCnt="4"/>
      <dgm:spPr/>
    </dgm:pt>
    <dgm:pt modelId="{232D0081-61DB-4D5A-8031-F25F501CAF2F}" type="pres">
      <dgm:prSet presAssocID="{24602B6A-AC06-4344-83E9-1F8605A09467}" presName="nodeTx" presStyleLbl="node1" presStyleIdx="1" presStyleCnt="4">
        <dgm:presLayoutVars>
          <dgm:bulletEnabled val="1"/>
        </dgm:presLayoutVars>
      </dgm:prSet>
      <dgm:spPr/>
    </dgm:pt>
    <dgm:pt modelId="{4C7F43AF-92A0-47D6-8ED0-55D6E4572DF0}" type="pres">
      <dgm:prSet presAssocID="{24602B6A-AC06-4344-83E9-1F8605A09467}" presName="invisiNode" presStyleLbl="node1" presStyleIdx="1" presStyleCnt="4"/>
      <dgm:spPr/>
    </dgm:pt>
    <dgm:pt modelId="{A4DAE783-FE56-4563-AC64-AE86422C5F53}" type="pres">
      <dgm:prSet presAssocID="{24602B6A-AC06-4344-83E9-1F8605A09467}" presName="imagNode" presStyleLbl="fgImgPlace1" presStyleIdx="1" presStyleCnt="4"/>
      <dgm:spPr>
        <a:blipFill>
          <a:blip xmlns:r="http://schemas.openxmlformats.org/officeDocument/2006/relationships" r:embed="rId2"/>
          <a:srcRect/>
          <a:stretch>
            <a:fillRect l="-17000" r="-17000"/>
          </a:stretch>
        </a:blipFill>
      </dgm:spPr>
    </dgm:pt>
    <dgm:pt modelId="{E27D06E8-A66C-4241-8DD0-4F907ED7E75B}" type="pres">
      <dgm:prSet presAssocID="{FC74D54C-149E-4785-A2C2-F1D89EED4EFE}" presName="sibTrans" presStyleLbl="sibTrans2D1" presStyleIdx="0" presStyleCnt="0"/>
      <dgm:spPr/>
    </dgm:pt>
    <dgm:pt modelId="{D1E65AAC-9205-45D8-9357-FEE9F6B7010F}" type="pres">
      <dgm:prSet presAssocID="{C02A8D88-2E72-4B1C-B97A-CFFA5B86078A}" presName="compNode" presStyleCnt="0"/>
      <dgm:spPr/>
    </dgm:pt>
    <dgm:pt modelId="{C3948280-F4D4-42BB-9093-C7B4EFEDE1AB}" type="pres">
      <dgm:prSet presAssocID="{C02A8D88-2E72-4B1C-B97A-CFFA5B86078A}" presName="bkgdShape" presStyleLbl="node1" presStyleIdx="2" presStyleCnt="4"/>
      <dgm:spPr/>
    </dgm:pt>
    <dgm:pt modelId="{ADA4ED7F-617B-4384-8A81-6D05755D9427}" type="pres">
      <dgm:prSet presAssocID="{C02A8D88-2E72-4B1C-B97A-CFFA5B86078A}" presName="nodeTx" presStyleLbl="node1" presStyleIdx="2" presStyleCnt="4">
        <dgm:presLayoutVars>
          <dgm:bulletEnabled val="1"/>
        </dgm:presLayoutVars>
      </dgm:prSet>
      <dgm:spPr/>
    </dgm:pt>
    <dgm:pt modelId="{3313A64A-A956-4E74-9D1F-18ACA5CAA5A2}" type="pres">
      <dgm:prSet presAssocID="{C02A8D88-2E72-4B1C-B97A-CFFA5B86078A}" presName="invisiNode" presStyleLbl="node1" presStyleIdx="2" presStyleCnt="4"/>
      <dgm:spPr/>
    </dgm:pt>
    <dgm:pt modelId="{74F2A69C-0462-4E84-8F17-0BF92A02E079}" type="pres">
      <dgm:prSet presAssocID="{C02A8D88-2E72-4B1C-B97A-CFFA5B86078A}" presName="imagNode" presStyleLbl="fgImgPlace1" presStyleIdx="2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</dgm:spPr>
    </dgm:pt>
    <dgm:pt modelId="{C47A0595-70BA-43E7-985A-AFFA0D4418B6}" type="pres">
      <dgm:prSet presAssocID="{D26AA930-5685-43E9-B85A-4486C14F0660}" presName="sibTrans" presStyleLbl="sibTrans2D1" presStyleIdx="0" presStyleCnt="0"/>
      <dgm:spPr/>
    </dgm:pt>
    <dgm:pt modelId="{0E694F35-EB4A-4D33-8F4A-F5C176EA597C}" type="pres">
      <dgm:prSet presAssocID="{F9C1C32C-6080-4E0F-9DFD-3B715888AD5A}" presName="compNode" presStyleCnt="0"/>
      <dgm:spPr/>
    </dgm:pt>
    <dgm:pt modelId="{AF0414BF-B623-49E0-8D2E-E64753E53627}" type="pres">
      <dgm:prSet presAssocID="{F9C1C32C-6080-4E0F-9DFD-3B715888AD5A}" presName="bkgdShape" presStyleLbl="node1" presStyleIdx="3" presStyleCnt="4"/>
      <dgm:spPr/>
    </dgm:pt>
    <dgm:pt modelId="{5D15808B-5C6F-4F7A-9251-627B01911535}" type="pres">
      <dgm:prSet presAssocID="{F9C1C32C-6080-4E0F-9DFD-3B715888AD5A}" presName="nodeTx" presStyleLbl="node1" presStyleIdx="3" presStyleCnt="4">
        <dgm:presLayoutVars>
          <dgm:bulletEnabled val="1"/>
        </dgm:presLayoutVars>
      </dgm:prSet>
      <dgm:spPr/>
    </dgm:pt>
    <dgm:pt modelId="{555C1204-1F60-4419-858C-F55B8D2A5F1C}" type="pres">
      <dgm:prSet presAssocID="{F9C1C32C-6080-4E0F-9DFD-3B715888AD5A}" presName="invisiNode" presStyleLbl="node1" presStyleIdx="3" presStyleCnt="4"/>
      <dgm:spPr/>
    </dgm:pt>
    <dgm:pt modelId="{A257C0E1-4DE2-43C1-8B1C-2D7B2DCD3EEF}" type="pres">
      <dgm:prSet presAssocID="{F9C1C32C-6080-4E0F-9DFD-3B715888AD5A}" presName="imagNode" presStyleLbl="fgImgPlace1" presStyleIdx="3" presStyleCnt="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</dgm:ptLst>
  <dgm:cxnLst>
    <dgm:cxn modelId="{3DFC580F-48F8-46AA-B6EF-60D8E9A8218E}" srcId="{77123B46-A4E7-412F-8805-D62CF229935E}" destId="{24602B6A-AC06-4344-83E9-1F8605A09467}" srcOrd="1" destOrd="0" parTransId="{F43C8191-8047-410C-BE6A-2F758AC79B0B}" sibTransId="{FC74D54C-149E-4785-A2C2-F1D89EED4EFE}"/>
    <dgm:cxn modelId="{19CF1A12-AF64-4E98-B940-C33D45B28E63}" type="presOf" srcId="{F9C1C32C-6080-4E0F-9DFD-3B715888AD5A}" destId="{AF0414BF-B623-49E0-8D2E-E64753E53627}" srcOrd="0" destOrd="0" presId="urn:microsoft.com/office/officeart/2005/8/layout/hList7#1"/>
    <dgm:cxn modelId="{D9CEAE21-2632-486E-939F-255FF4D7FD7E}" type="presOf" srcId="{B60928DA-64BB-437F-9723-452D5ECF4319}" destId="{056F7EDD-0662-4839-AA06-96E1D6919294}" srcOrd="0" destOrd="0" presId="urn:microsoft.com/office/officeart/2005/8/layout/hList7#1"/>
    <dgm:cxn modelId="{100BED2B-AA5A-4B94-AF0C-39A3A485308E}" srcId="{77123B46-A4E7-412F-8805-D62CF229935E}" destId="{B8F4CCC3-EDCE-45A2-AACB-D94CB5C77F21}" srcOrd="0" destOrd="0" parTransId="{4E7BD9F4-04C5-4034-8D5E-09B49FCA7F97}" sibTransId="{B60928DA-64BB-437F-9723-452D5ECF4319}"/>
    <dgm:cxn modelId="{9F815B32-1ED5-4084-9132-BDE9A6D61BAE}" srcId="{77123B46-A4E7-412F-8805-D62CF229935E}" destId="{F9C1C32C-6080-4E0F-9DFD-3B715888AD5A}" srcOrd="3" destOrd="0" parTransId="{6D4F4CFE-BFF9-46EC-8F6A-0AA2EDE1F0FD}" sibTransId="{2069C66A-C835-44EF-8DA4-35D6B4A7B50D}"/>
    <dgm:cxn modelId="{C7573C62-FEEB-456F-9915-3E2410E60D88}" type="presOf" srcId="{C02A8D88-2E72-4B1C-B97A-CFFA5B86078A}" destId="{C3948280-F4D4-42BB-9093-C7B4EFEDE1AB}" srcOrd="0" destOrd="0" presId="urn:microsoft.com/office/officeart/2005/8/layout/hList7#1"/>
    <dgm:cxn modelId="{F5D08E6E-86CD-4140-B7DB-7AB69FC86587}" srcId="{77123B46-A4E7-412F-8805-D62CF229935E}" destId="{C02A8D88-2E72-4B1C-B97A-CFFA5B86078A}" srcOrd="2" destOrd="0" parTransId="{F0CFABDF-4211-4092-A46E-ABE883890C9E}" sibTransId="{D26AA930-5685-43E9-B85A-4486C14F0660}"/>
    <dgm:cxn modelId="{AA96647D-D1D4-4BD7-9D83-FC83DA1DE151}" type="presOf" srcId="{77123B46-A4E7-412F-8805-D62CF229935E}" destId="{8B0CD4C3-770B-4C36-B583-58244FB3BD6C}" srcOrd="0" destOrd="0" presId="urn:microsoft.com/office/officeart/2005/8/layout/hList7#1"/>
    <dgm:cxn modelId="{0AD6068A-5094-408C-84F9-E34369F0851E}" type="presOf" srcId="{D26AA930-5685-43E9-B85A-4486C14F0660}" destId="{C47A0595-70BA-43E7-985A-AFFA0D4418B6}" srcOrd="0" destOrd="0" presId="urn:microsoft.com/office/officeart/2005/8/layout/hList7#1"/>
    <dgm:cxn modelId="{6DB82590-20EA-4C41-B1B7-38F294B27B33}" type="presOf" srcId="{B8F4CCC3-EDCE-45A2-AACB-D94CB5C77F21}" destId="{2E632D04-0E4D-4AD1-8FA2-0023591FB85B}" srcOrd="1" destOrd="0" presId="urn:microsoft.com/office/officeart/2005/8/layout/hList7#1"/>
    <dgm:cxn modelId="{10E160A2-A721-4424-92CE-0E42EA150E39}" type="presOf" srcId="{B8F4CCC3-EDCE-45A2-AACB-D94CB5C77F21}" destId="{C5C8A3DA-539C-4E3C-AE8C-CCF2A38CCE3F}" srcOrd="0" destOrd="0" presId="urn:microsoft.com/office/officeart/2005/8/layout/hList7#1"/>
    <dgm:cxn modelId="{336A6FAF-7BB5-4F69-88AE-1DDD398D9AAA}" type="presOf" srcId="{F9C1C32C-6080-4E0F-9DFD-3B715888AD5A}" destId="{5D15808B-5C6F-4F7A-9251-627B01911535}" srcOrd="1" destOrd="0" presId="urn:microsoft.com/office/officeart/2005/8/layout/hList7#1"/>
    <dgm:cxn modelId="{5008FABA-EB74-4CC0-AB5C-C53EF7933829}" type="presOf" srcId="{C02A8D88-2E72-4B1C-B97A-CFFA5B86078A}" destId="{ADA4ED7F-617B-4384-8A81-6D05755D9427}" srcOrd="1" destOrd="0" presId="urn:microsoft.com/office/officeart/2005/8/layout/hList7#1"/>
    <dgm:cxn modelId="{844EADF2-F1CB-4D77-8014-EAD64A36F243}" type="presOf" srcId="{24602B6A-AC06-4344-83E9-1F8605A09467}" destId="{232D0081-61DB-4D5A-8031-F25F501CAF2F}" srcOrd="1" destOrd="0" presId="urn:microsoft.com/office/officeart/2005/8/layout/hList7#1"/>
    <dgm:cxn modelId="{5037CAF3-6B5B-4313-B8E3-8A24BD17D2A4}" type="presOf" srcId="{24602B6A-AC06-4344-83E9-1F8605A09467}" destId="{DA59F893-5610-4FF2-AEA6-78093C427B00}" srcOrd="0" destOrd="0" presId="urn:microsoft.com/office/officeart/2005/8/layout/hList7#1"/>
    <dgm:cxn modelId="{ED1AECFA-571F-4727-974F-1D3A802A677F}" type="presOf" srcId="{FC74D54C-149E-4785-A2C2-F1D89EED4EFE}" destId="{E27D06E8-A66C-4241-8DD0-4F907ED7E75B}" srcOrd="0" destOrd="0" presId="urn:microsoft.com/office/officeart/2005/8/layout/hList7#1"/>
    <dgm:cxn modelId="{8A8C4EDC-C469-4599-BDA8-779AD09DCE7E}" type="presParOf" srcId="{8B0CD4C3-770B-4C36-B583-58244FB3BD6C}" destId="{D83DDF26-F72B-4630-BEBC-5198B5124E96}" srcOrd="0" destOrd="0" presId="urn:microsoft.com/office/officeart/2005/8/layout/hList7#1"/>
    <dgm:cxn modelId="{2FC3C726-428C-4007-B450-92AB9312A413}" type="presParOf" srcId="{8B0CD4C3-770B-4C36-B583-58244FB3BD6C}" destId="{8A41CF35-BD96-4879-9C14-248F34E5A987}" srcOrd="1" destOrd="0" presId="urn:microsoft.com/office/officeart/2005/8/layout/hList7#1"/>
    <dgm:cxn modelId="{45C4C060-520B-4F1F-BC00-ECA23071919A}" type="presParOf" srcId="{8A41CF35-BD96-4879-9C14-248F34E5A987}" destId="{F9A6BF00-DE9E-41D9-86F5-3EC2BA04D5EE}" srcOrd="0" destOrd="0" presId="urn:microsoft.com/office/officeart/2005/8/layout/hList7#1"/>
    <dgm:cxn modelId="{98A37A2E-34D5-4F4F-B1E6-5B878D18A8EF}" type="presParOf" srcId="{F9A6BF00-DE9E-41D9-86F5-3EC2BA04D5EE}" destId="{C5C8A3DA-539C-4E3C-AE8C-CCF2A38CCE3F}" srcOrd="0" destOrd="0" presId="urn:microsoft.com/office/officeart/2005/8/layout/hList7#1"/>
    <dgm:cxn modelId="{4F01259F-0E54-48E1-AE38-776E21C36477}" type="presParOf" srcId="{F9A6BF00-DE9E-41D9-86F5-3EC2BA04D5EE}" destId="{2E632D04-0E4D-4AD1-8FA2-0023591FB85B}" srcOrd="1" destOrd="0" presId="urn:microsoft.com/office/officeart/2005/8/layout/hList7#1"/>
    <dgm:cxn modelId="{3305D426-F9F4-4159-A182-4A8D444A82A9}" type="presParOf" srcId="{F9A6BF00-DE9E-41D9-86F5-3EC2BA04D5EE}" destId="{226FFF12-6DF8-40BD-9A39-87226C5BC830}" srcOrd="2" destOrd="0" presId="urn:microsoft.com/office/officeart/2005/8/layout/hList7#1"/>
    <dgm:cxn modelId="{1F335E26-0255-46AC-AF4B-91A37EC99D74}" type="presParOf" srcId="{F9A6BF00-DE9E-41D9-86F5-3EC2BA04D5EE}" destId="{DDD7E12D-F1FB-4FB8-91DA-AB80413C3B70}" srcOrd="3" destOrd="0" presId="urn:microsoft.com/office/officeart/2005/8/layout/hList7#1"/>
    <dgm:cxn modelId="{2DD23E0E-93D6-4A03-A1C4-75574D5BE87F}" type="presParOf" srcId="{8A41CF35-BD96-4879-9C14-248F34E5A987}" destId="{056F7EDD-0662-4839-AA06-96E1D6919294}" srcOrd="1" destOrd="0" presId="urn:microsoft.com/office/officeart/2005/8/layout/hList7#1"/>
    <dgm:cxn modelId="{BD285FF6-D4DB-452A-ACCF-83853AFE9DF0}" type="presParOf" srcId="{8A41CF35-BD96-4879-9C14-248F34E5A987}" destId="{A55F84D2-BA57-4A03-BA10-56551A445C17}" srcOrd="2" destOrd="0" presId="urn:microsoft.com/office/officeart/2005/8/layout/hList7#1"/>
    <dgm:cxn modelId="{F11D43D6-41C2-4B60-9C00-2BEF8AD3C9D2}" type="presParOf" srcId="{A55F84D2-BA57-4A03-BA10-56551A445C17}" destId="{DA59F893-5610-4FF2-AEA6-78093C427B00}" srcOrd="0" destOrd="0" presId="urn:microsoft.com/office/officeart/2005/8/layout/hList7#1"/>
    <dgm:cxn modelId="{1D84AD7D-4273-4AE1-8E1A-D96453371415}" type="presParOf" srcId="{A55F84D2-BA57-4A03-BA10-56551A445C17}" destId="{232D0081-61DB-4D5A-8031-F25F501CAF2F}" srcOrd="1" destOrd="0" presId="urn:microsoft.com/office/officeart/2005/8/layout/hList7#1"/>
    <dgm:cxn modelId="{2E2FD6A4-D17E-4B5D-B255-081887078081}" type="presParOf" srcId="{A55F84D2-BA57-4A03-BA10-56551A445C17}" destId="{4C7F43AF-92A0-47D6-8ED0-55D6E4572DF0}" srcOrd="2" destOrd="0" presId="urn:microsoft.com/office/officeart/2005/8/layout/hList7#1"/>
    <dgm:cxn modelId="{A87A413C-BD05-4BA5-B7A6-B0DE3D318810}" type="presParOf" srcId="{A55F84D2-BA57-4A03-BA10-56551A445C17}" destId="{A4DAE783-FE56-4563-AC64-AE86422C5F53}" srcOrd="3" destOrd="0" presId="urn:microsoft.com/office/officeart/2005/8/layout/hList7#1"/>
    <dgm:cxn modelId="{661CB756-7DE4-4A5D-91AC-0C08B888BAE7}" type="presParOf" srcId="{8A41CF35-BD96-4879-9C14-248F34E5A987}" destId="{E27D06E8-A66C-4241-8DD0-4F907ED7E75B}" srcOrd="3" destOrd="0" presId="urn:microsoft.com/office/officeart/2005/8/layout/hList7#1"/>
    <dgm:cxn modelId="{46D7D8BB-8958-40C1-A0CF-D03531EA4D8C}" type="presParOf" srcId="{8A41CF35-BD96-4879-9C14-248F34E5A987}" destId="{D1E65AAC-9205-45D8-9357-FEE9F6B7010F}" srcOrd="4" destOrd="0" presId="urn:microsoft.com/office/officeart/2005/8/layout/hList7#1"/>
    <dgm:cxn modelId="{6A5F64FF-D2B3-401B-BE8C-3E269D105542}" type="presParOf" srcId="{D1E65AAC-9205-45D8-9357-FEE9F6B7010F}" destId="{C3948280-F4D4-42BB-9093-C7B4EFEDE1AB}" srcOrd="0" destOrd="0" presId="urn:microsoft.com/office/officeart/2005/8/layout/hList7#1"/>
    <dgm:cxn modelId="{AC43BB38-F76C-4CC1-A511-02B75D917F9A}" type="presParOf" srcId="{D1E65AAC-9205-45D8-9357-FEE9F6B7010F}" destId="{ADA4ED7F-617B-4384-8A81-6D05755D9427}" srcOrd="1" destOrd="0" presId="urn:microsoft.com/office/officeart/2005/8/layout/hList7#1"/>
    <dgm:cxn modelId="{76B96C26-2E09-4836-80ED-A6B0AC7A6062}" type="presParOf" srcId="{D1E65AAC-9205-45D8-9357-FEE9F6B7010F}" destId="{3313A64A-A956-4E74-9D1F-18ACA5CAA5A2}" srcOrd="2" destOrd="0" presId="urn:microsoft.com/office/officeart/2005/8/layout/hList7#1"/>
    <dgm:cxn modelId="{E1185735-1E82-48A7-9722-71CA15A7AFB2}" type="presParOf" srcId="{D1E65AAC-9205-45D8-9357-FEE9F6B7010F}" destId="{74F2A69C-0462-4E84-8F17-0BF92A02E079}" srcOrd="3" destOrd="0" presId="urn:microsoft.com/office/officeart/2005/8/layout/hList7#1"/>
    <dgm:cxn modelId="{3A8CE890-509C-4F35-9EB3-D56C6F2BB30F}" type="presParOf" srcId="{8A41CF35-BD96-4879-9C14-248F34E5A987}" destId="{C47A0595-70BA-43E7-985A-AFFA0D4418B6}" srcOrd="5" destOrd="0" presId="urn:microsoft.com/office/officeart/2005/8/layout/hList7#1"/>
    <dgm:cxn modelId="{F0E617B3-CDCA-4B0B-8CF9-47822EDEC5DD}" type="presParOf" srcId="{8A41CF35-BD96-4879-9C14-248F34E5A987}" destId="{0E694F35-EB4A-4D33-8F4A-F5C176EA597C}" srcOrd="6" destOrd="0" presId="urn:microsoft.com/office/officeart/2005/8/layout/hList7#1"/>
    <dgm:cxn modelId="{34A310AB-AF15-4E8B-8688-08FB43AB483E}" type="presParOf" srcId="{0E694F35-EB4A-4D33-8F4A-F5C176EA597C}" destId="{AF0414BF-B623-49E0-8D2E-E64753E53627}" srcOrd="0" destOrd="0" presId="urn:microsoft.com/office/officeart/2005/8/layout/hList7#1"/>
    <dgm:cxn modelId="{137ECF53-50A4-41C1-9010-18B106B3EFEC}" type="presParOf" srcId="{0E694F35-EB4A-4D33-8F4A-F5C176EA597C}" destId="{5D15808B-5C6F-4F7A-9251-627B01911535}" srcOrd="1" destOrd="0" presId="urn:microsoft.com/office/officeart/2005/8/layout/hList7#1"/>
    <dgm:cxn modelId="{2BEE637E-9B8C-4B8E-89BE-03F232DE83F0}" type="presParOf" srcId="{0E694F35-EB4A-4D33-8F4A-F5C176EA597C}" destId="{555C1204-1F60-4419-858C-F55B8D2A5F1C}" srcOrd="2" destOrd="0" presId="urn:microsoft.com/office/officeart/2005/8/layout/hList7#1"/>
    <dgm:cxn modelId="{FBB29447-F234-4D49-AB04-817F657B4A70}" type="presParOf" srcId="{0E694F35-EB4A-4D33-8F4A-F5C176EA597C}" destId="{A257C0E1-4DE2-43C1-8B1C-2D7B2DCD3EEF}" srcOrd="3" destOrd="0" presId="urn:microsoft.com/office/officeart/2005/8/layout/hList7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6E1401-3C0E-4A9D-B033-391245F9C999}" type="doc">
      <dgm:prSet loTypeId="urn:microsoft.com/office/officeart/2008/layout/AlternatingPictureBlocks#1" loCatId="list" qsTypeId="urn:microsoft.com/office/officeart/2005/8/quickstyle/simple5#1" qsCatId="simple" csTypeId="urn:microsoft.com/office/officeart/2005/8/colors/colorful5#1" csCatId="colorful" phldr="1"/>
      <dgm:spPr/>
      <dgm:t>
        <a:bodyPr/>
        <a:lstStyle/>
        <a:p>
          <a:endParaRPr lang="zh-CN" altLang="en-US"/>
        </a:p>
      </dgm:t>
    </dgm:pt>
    <dgm:pt modelId="{5C2F9DA6-2706-4AB5-8991-EBA41BF61614}" type="pres">
      <dgm:prSet presAssocID="{026E1401-3C0E-4A9D-B033-391245F9C999}" presName="linearFlow" presStyleCnt="0">
        <dgm:presLayoutVars>
          <dgm:dir/>
          <dgm:resizeHandles val="exact"/>
        </dgm:presLayoutVars>
      </dgm:prSet>
      <dgm:spPr/>
    </dgm:pt>
  </dgm:ptLst>
  <dgm:cxnLst>
    <dgm:cxn modelId="{FC92C971-32D3-4F33-BBD8-D4244ADD252C}" type="presOf" srcId="{026E1401-3C0E-4A9D-B033-391245F9C999}" destId="{5C2F9DA6-2706-4AB5-8991-EBA41BF61614}" srcOrd="0" destOrd="0" presId="urn:microsoft.com/office/officeart/2008/layout/AlternatingPictureBlocks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C8A3DA-539C-4E3C-AE8C-CCF2A38CCE3F}">
      <dsp:nvSpPr>
        <dsp:cNvPr id="0" name=""/>
        <dsp:cNvSpPr/>
      </dsp:nvSpPr>
      <dsp:spPr>
        <a:xfrm>
          <a:off x="2138" y="0"/>
          <a:ext cx="2241407" cy="348215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3200" b="1" kern="1200" dirty="0"/>
            <a:t>Tableau</a:t>
          </a:r>
          <a:r>
            <a:rPr lang="zh-CN" altLang="en-US" sz="3200" b="1" kern="1200" dirty="0"/>
            <a:t>安装</a:t>
          </a:r>
          <a:endParaRPr lang="zh-CN" sz="3200" b="1" kern="1200" dirty="0"/>
        </a:p>
      </dsp:txBody>
      <dsp:txXfrm>
        <a:off x="2138" y="1392862"/>
        <a:ext cx="2241407" cy="1392862"/>
      </dsp:txXfrm>
    </dsp:sp>
    <dsp:sp modelId="{DDD7E12D-F1FB-4FB8-91DA-AB80413C3B70}">
      <dsp:nvSpPr>
        <dsp:cNvPr id="0" name=""/>
        <dsp:cNvSpPr/>
      </dsp:nvSpPr>
      <dsp:spPr>
        <a:xfrm>
          <a:off x="543062" y="208929"/>
          <a:ext cx="1159558" cy="1159558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A59F893-5610-4FF2-AEA6-78093C427B00}">
      <dsp:nvSpPr>
        <dsp:cNvPr id="0" name=""/>
        <dsp:cNvSpPr/>
      </dsp:nvSpPr>
      <dsp:spPr>
        <a:xfrm>
          <a:off x="2310787" y="0"/>
          <a:ext cx="2241407" cy="348215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2451115"/>
                <a:satOff val="-3409"/>
                <a:lumOff val="-1307"/>
                <a:alphaOff val="0"/>
                <a:shade val="47500"/>
                <a:satMod val="137000"/>
              </a:schemeClr>
            </a:gs>
            <a:gs pos="55000">
              <a:schemeClr val="accent5">
                <a:hueOff val="-2451115"/>
                <a:satOff val="-3409"/>
                <a:lumOff val="-1307"/>
                <a:alphaOff val="0"/>
                <a:shade val="69000"/>
                <a:satMod val="137000"/>
              </a:schemeClr>
            </a:gs>
            <a:gs pos="100000">
              <a:schemeClr val="accent5">
                <a:hueOff val="-2451115"/>
                <a:satOff val="-3409"/>
                <a:lumOff val="-1307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3200" b="1" kern="1200" dirty="0"/>
            <a:t>Tableau</a:t>
          </a:r>
          <a:r>
            <a:rPr lang="zh-CN" altLang="en-US" sz="3200" b="1" kern="1200" dirty="0"/>
            <a:t>功能</a:t>
          </a:r>
          <a:endParaRPr lang="zh-CN" sz="3200" b="1" kern="1200" dirty="0"/>
        </a:p>
      </dsp:txBody>
      <dsp:txXfrm>
        <a:off x="2310787" y="1392862"/>
        <a:ext cx="2241407" cy="1392862"/>
      </dsp:txXfrm>
    </dsp:sp>
    <dsp:sp modelId="{A4DAE783-FE56-4563-AC64-AE86422C5F53}">
      <dsp:nvSpPr>
        <dsp:cNvPr id="0" name=""/>
        <dsp:cNvSpPr/>
      </dsp:nvSpPr>
      <dsp:spPr>
        <a:xfrm>
          <a:off x="2851712" y="208929"/>
          <a:ext cx="1159558" cy="1159558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17000" r="-17000"/>
          </a:stretch>
        </a:blip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3948280-F4D4-42BB-9093-C7B4EFEDE1AB}">
      <dsp:nvSpPr>
        <dsp:cNvPr id="0" name=""/>
        <dsp:cNvSpPr/>
      </dsp:nvSpPr>
      <dsp:spPr>
        <a:xfrm>
          <a:off x="4619437" y="0"/>
          <a:ext cx="2241407" cy="348215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4902230"/>
                <a:satOff val="-6819"/>
                <a:lumOff val="-2615"/>
                <a:alphaOff val="0"/>
                <a:shade val="47500"/>
                <a:satMod val="137000"/>
              </a:schemeClr>
            </a:gs>
            <a:gs pos="55000">
              <a:schemeClr val="accent5">
                <a:hueOff val="-4902230"/>
                <a:satOff val="-6819"/>
                <a:lumOff val="-2615"/>
                <a:alphaOff val="0"/>
                <a:shade val="69000"/>
                <a:satMod val="137000"/>
              </a:schemeClr>
            </a:gs>
            <a:gs pos="100000">
              <a:schemeClr val="accent5">
                <a:hueOff val="-4902230"/>
                <a:satOff val="-6819"/>
                <a:lumOff val="-2615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3200" b="1" kern="1200" dirty="0"/>
            <a:t>Tableau</a:t>
          </a:r>
          <a:r>
            <a:rPr lang="zh-CN" altLang="en-US" sz="3200" b="1" kern="1200" dirty="0"/>
            <a:t>操作</a:t>
          </a:r>
          <a:endParaRPr lang="zh-CN" sz="3200" b="1" kern="1200" dirty="0"/>
        </a:p>
      </dsp:txBody>
      <dsp:txXfrm>
        <a:off x="4619437" y="1392862"/>
        <a:ext cx="2241407" cy="1392862"/>
      </dsp:txXfrm>
    </dsp:sp>
    <dsp:sp modelId="{74F2A69C-0462-4E84-8F17-0BF92A02E079}">
      <dsp:nvSpPr>
        <dsp:cNvPr id="0" name=""/>
        <dsp:cNvSpPr/>
      </dsp:nvSpPr>
      <dsp:spPr>
        <a:xfrm>
          <a:off x="5160361" y="208929"/>
          <a:ext cx="1159558" cy="1159558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AF0414BF-B623-49E0-8D2E-E64753E53627}">
      <dsp:nvSpPr>
        <dsp:cNvPr id="0" name=""/>
        <dsp:cNvSpPr/>
      </dsp:nvSpPr>
      <dsp:spPr>
        <a:xfrm>
          <a:off x="6928086" y="0"/>
          <a:ext cx="2241407" cy="348215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hade val="47500"/>
                <a:satMod val="137000"/>
              </a:schemeClr>
            </a:gs>
            <a:gs pos="55000">
              <a:schemeClr val="accent5">
                <a:hueOff val="-7353344"/>
                <a:satOff val="-10228"/>
                <a:lumOff val="-3922"/>
                <a:alphaOff val="0"/>
                <a:shade val="69000"/>
                <a:satMod val="137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3200" b="1" kern="1200" dirty="0"/>
            <a:t>Tableau</a:t>
          </a:r>
          <a:r>
            <a:rPr lang="zh-CN" altLang="en-US" sz="3200" b="1" kern="1200" dirty="0"/>
            <a:t>故事化</a:t>
          </a:r>
          <a:endParaRPr lang="zh-CN" sz="3200" b="1" kern="1200" dirty="0"/>
        </a:p>
      </dsp:txBody>
      <dsp:txXfrm>
        <a:off x="6928086" y="1392862"/>
        <a:ext cx="2241407" cy="1392862"/>
      </dsp:txXfrm>
    </dsp:sp>
    <dsp:sp modelId="{A257C0E1-4DE2-43C1-8B1C-2D7B2DCD3EEF}">
      <dsp:nvSpPr>
        <dsp:cNvPr id="0" name=""/>
        <dsp:cNvSpPr/>
      </dsp:nvSpPr>
      <dsp:spPr>
        <a:xfrm>
          <a:off x="7469010" y="208929"/>
          <a:ext cx="1159558" cy="1159558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83DDF26-F72B-4630-BEBC-5198B5124E96}">
      <dsp:nvSpPr>
        <dsp:cNvPr id="0" name=""/>
        <dsp:cNvSpPr/>
      </dsp:nvSpPr>
      <dsp:spPr>
        <a:xfrm>
          <a:off x="366865" y="2785725"/>
          <a:ext cx="8437901" cy="522323"/>
        </a:xfrm>
        <a:prstGeom prst="leftRightArrow">
          <a:avLst/>
        </a:prstGeom>
        <a:gradFill rotWithShape="0">
          <a:gsLst>
            <a:gs pos="0">
              <a:schemeClr val="accent5">
                <a:tint val="40000"/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tint val="40000"/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tint val="40000"/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#1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stBulletLvl" val="2"/>
              <dgm:param type="txAnchorHorzCh" val="ctr"/>
              <dgm:param type="txAnchorVert" val="mid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PictureBlocks#1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#2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#1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03956DB-3DDD-4A5C-B49C-D2C31DEFF1EE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08E804E-75B2-4F6E-8CC5-FE553309BAB1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BC748C56-3290-41A9-AF4C-A788D6EE5A6E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33EE737-1498-4668-B890-9C96984E2B5A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8692"/>
            <a:ext cx="12192000" cy="716692"/>
          </a:xfrm>
          <a:prstGeom prst="rect">
            <a:avLst/>
          </a:prstGeom>
        </p:spPr>
      </p:pic>
      <p:sp>
        <p:nvSpPr>
          <p:cNvPr id="93347" name="Rectangle 163"/>
          <p:cNvSpPr>
            <a:spLocks noGrp="1" noRot="1" noChangeArrowheads="1"/>
          </p:cNvSpPr>
          <p:nvPr>
            <p:ph type="ctrTitle"/>
          </p:nvPr>
        </p:nvSpPr>
        <p:spPr>
          <a:xfrm>
            <a:off x="914400" y="2438400"/>
            <a:ext cx="6693768" cy="1143000"/>
          </a:xfrm>
        </p:spPr>
        <p:txBody>
          <a:bodyPr/>
          <a:lstStyle>
            <a:lvl1pPr>
              <a:defRPr b="1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3351" name="Rectangle 167"/>
          <p:cNvSpPr>
            <a:spLocks noGrp="1" noRot="1" noChangeArrowheads="1"/>
          </p:cNvSpPr>
          <p:nvPr>
            <p:ph type="subTitle" idx="1"/>
          </p:nvPr>
        </p:nvSpPr>
        <p:spPr>
          <a:xfrm>
            <a:off x="2495600" y="4038602"/>
            <a:ext cx="5040560" cy="1752600"/>
          </a:xfrm>
        </p:spPr>
        <p:txBody>
          <a:bodyPr/>
          <a:lstStyle>
            <a:lvl1pPr marL="0" indent="0" algn="l">
              <a:buFont typeface="Wingdings" panose="05000000000000000000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6" name="Rectangle 164"/>
          <p:cNvSpPr>
            <a:spLocks noGrp="1" noChangeArrowheads="1"/>
          </p:cNvSpPr>
          <p:nvPr>
            <p:ph type="dt" sz="half" idx="10"/>
          </p:nvPr>
        </p:nvSpPr>
        <p:spPr>
          <a:xfrm>
            <a:off x="402167" y="6248400"/>
            <a:ext cx="3052233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6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6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3052233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EED4B5-0C05-40D5-9780-3FEBEA4424BE}" type="slidenum">
              <a:rPr lang="en-US" altLang="zh-CN"/>
            </a:fld>
            <a:endParaRPr lang="en-US" altLang="zh-CN"/>
          </a:p>
        </p:txBody>
      </p:sp>
      <p:pic>
        <p:nvPicPr>
          <p:cNvPr id="11" name="Picture 254" descr="D:\PPT模板\rendanew.jpg"/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9048328" y="620688"/>
            <a:ext cx="2210406" cy="2214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blinds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7369" y="404664"/>
            <a:ext cx="7488832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083401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858307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44344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930315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44344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074331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659464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002323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587456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290355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875488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733" y="404664"/>
            <a:ext cx="8006515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515448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074331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659464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>
    <p:blinds dir="vert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146339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731472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>
    <p:blinds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210235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6795368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2178923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blinds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426259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011392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642283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227416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786299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371432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354251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6939384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714291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299424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218347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80348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image" Target="../media/image2.jpeg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812800" y="1600200"/>
            <a:ext cx="7224184" cy="44989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6868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397933" y="404814"/>
            <a:ext cx="7639051" cy="9667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92410" name="Rectangle 25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1801" y="6524626"/>
            <a:ext cx="3052233" cy="333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411" name="Rectangle 25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6184" y="6524626"/>
            <a:ext cx="3860800" cy="333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92412" name="Rectangle 25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3368" y="6524626"/>
            <a:ext cx="3052233" cy="333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1C477B47-DDB5-489C-BB25-ED0A340F4893}" type="slidenum">
              <a:rPr lang="en-US" altLang="zh-CN"/>
            </a:fld>
            <a:endParaRPr lang="en-US" altLang="zh-CN"/>
          </a:p>
        </p:txBody>
      </p:sp>
      <p:sp>
        <p:nvSpPr>
          <p:cNvPr id="155" name="TextBox 154"/>
          <p:cNvSpPr txBox="1"/>
          <p:nvPr userDrawn="1"/>
        </p:nvSpPr>
        <p:spPr>
          <a:xfrm>
            <a:off x="1" y="-2380"/>
            <a:ext cx="5422900" cy="27622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56" name="TextBox 155"/>
          <p:cNvSpPr txBox="1"/>
          <p:nvPr userDrawn="1"/>
        </p:nvSpPr>
        <p:spPr>
          <a:xfrm>
            <a:off x="0" y="6581775"/>
            <a:ext cx="12192000" cy="33813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>
            <a:spAutoFit/>
          </a:bodyPr>
          <a:lstStyle/>
          <a:p>
            <a:pPr algn="r">
              <a:defRPr/>
            </a:pPr>
            <a:r>
              <a:rPr lang="en-US" altLang="zh-CN" sz="1200" dirty="0">
                <a:solidFill>
                  <a:schemeClr val="bg1"/>
                </a:solidFill>
              </a:rPr>
              <a:t>P. </a:t>
            </a:r>
            <a:fld id="{F733E731-9750-4C10-BCFC-31D1A9368162}" type="slidenum">
              <a:rPr lang="en-US" altLang="zh-CN" sz="1600">
                <a:solidFill>
                  <a:schemeClr val="bg1"/>
                </a:solidFill>
              </a:rPr>
            </a:fld>
            <a:r>
              <a:rPr lang="en-US" altLang="zh-CN" sz="1600" dirty="0">
                <a:solidFill>
                  <a:schemeClr val="bg1"/>
                </a:solidFill>
              </a:rPr>
              <a:t> 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57" name="TextBox 156"/>
          <p:cNvSpPr txBox="1"/>
          <p:nvPr userDrawn="1"/>
        </p:nvSpPr>
        <p:spPr>
          <a:xfrm>
            <a:off x="5422901" y="-3996"/>
            <a:ext cx="6769100" cy="27622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文本占位符 156"/>
          <p:cNvSpPr txBox="1"/>
          <p:nvPr userDrawn="1"/>
        </p:nvSpPr>
        <p:spPr>
          <a:xfrm>
            <a:off x="33089" y="6627417"/>
            <a:ext cx="10729192" cy="287733"/>
          </a:xfrm>
          <a:prstGeom prst="rect">
            <a:avLst/>
          </a:prstGeo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altLang="zh-CN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课程名称</a:t>
            </a:r>
            <a:r>
              <a:rPr lang="en-US" altLang="zh-CN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数据故事化                                               </a:t>
            </a:r>
            <a:r>
              <a:rPr lang="en-US" altLang="zh-CN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主讲教师</a:t>
            </a:r>
            <a:r>
              <a:rPr lang="en-US" altLang="zh-CN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朝乐门              </a:t>
            </a:r>
            <a:r>
              <a:rPr lang="en-US" altLang="zh-CN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chaolemen@ruc.edu.cn                                   【</a:t>
            </a:r>
            <a:r>
              <a:rPr lang="zh-CN" altLang="en-US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时间</a:t>
            </a:r>
            <a:r>
              <a:rPr lang="en-US" altLang="zh-CN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2022</a:t>
            </a:r>
            <a:r>
              <a:rPr lang="zh-CN" altLang="en-US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月</a:t>
            </a:r>
            <a:endParaRPr lang="zh-CN" altLang="en-US" sz="1200" kern="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占位符 156"/>
          <p:cNvSpPr txBox="1"/>
          <p:nvPr userDrawn="1"/>
        </p:nvSpPr>
        <p:spPr>
          <a:xfrm>
            <a:off x="1" y="0"/>
            <a:ext cx="4415367" cy="260350"/>
          </a:xfrm>
          <a:prstGeom prst="rect">
            <a:avLst/>
          </a:prstGeo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342900" indent="-342900"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None/>
              <a:defRPr/>
            </a:pPr>
            <a:endParaRPr lang="zh-CN" altLang="en-US" sz="1200" kern="0" dirty="0">
              <a:latin typeface="+mn-lt"/>
              <a:ea typeface="+mn-ea"/>
            </a:endParaRPr>
          </a:p>
        </p:txBody>
      </p:sp>
      <p:pic>
        <p:nvPicPr>
          <p:cNvPr id="14" name="Picture 254" descr="D:\PPT模板\rendanew.jpg"/>
          <p:cNvPicPr>
            <a:picLocks noChangeAspect="1" noChangeArrowheads="1"/>
          </p:cNvPicPr>
          <p:nvPr userDrawn="1"/>
        </p:nvPicPr>
        <p:blipFill>
          <a:blip r:embed="rId21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0698264" y="701043"/>
            <a:ext cx="1014360" cy="1016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ransition>
    <p:blinds dir="vert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GI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GI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pn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tags" Target="../tags/tag5.xml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tags" Target="../tags/tag6.xml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tags" Target="../tags/tag7.xml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1" Type="http://schemas.openxmlformats.org/officeDocument/2006/relationships/tags" Target="../tags/tag8.xml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image" Target="../media/image89.jpeg"/><Relationship Id="rId7" Type="http://schemas.microsoft.com/office/2007/relationships/diagramDrawing" Target="../diagrams/drawing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3" Type="http://schemas.openxmlformats.org/officeDocument/2006/relationships/diagramData" Target="../diagrams/data2.xml"/><Relationship Id="rId2" Type="http://schemas.openxmlformats.org/officeDocument/2006/relationships/image" Target="../media/image88.jpeg"/><Relationship Id="rId1" Type="http://schemas.openxmlformats.org/officeDocument/2006/relationships/image" Target="../media/image8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ctrTitle"/>
          </p:nvPr>
        </p:nvSpPr>
        <p:spPr>
          <a:xfrm>
            <a:off x="767715" y="2276475"/>
            <a:ext cx="8852535" cy="1143000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altLang="zh-CN" sz="5400" dirty="0"/>
              <a:t>  </a:t>
            </a:r>
            <a:r>
              <a:rPr lang="zh-CN" altLang="en-US" sz="4000" dirty="0"/>
              <a:t>第</a:t>
            </a:r>
            <a:r>
              <a:rPr lang="en-US" altLang="zh-CN" sz="4000" dirty="0"/>
              <a:t>6</a:t>
            </a:r>
            <a:r>
              <a:rPr lang="zh-CN" altLang="en-US" sz="4000" dirty="0"/>
              <a:t>章 Tableau及其数据故事化功能</a:t>
            </a:r>
            <a:endParaRPr lang="zh-CN" altLang="en-US" sz="4000" dirty="0"/>
          </a:p>
        </p:txBody>
      </p:sp>
      <p:sp>
        <p:nvSpPr>
          <p:cNvPr id="14339" name="副标题 2"/>
          <p:cNvSpPr>
            <a:spLocks noGrp="1"/>
          </p:cNvSpPr>
          <p:nvPr>
            <p:ph type="subTitle" idx="1"/>
          </p:nvPr>
        </p:nvSpPr>
        <p:spPr>
          <a:xfrm>
            <a:off x="4439816" y="4221088"/>
            <a:ext cx="5040560" cy="1752600"/>
          </a:xfrm>
        </p:spPr>
        <p:txBody>
          <a:bodyPr/>
          <a:lstStyle/>
          <a:p>
            <a:r>
              <a:rPr lang="zh-CN" altLang="en-US" dirty="0"/>
              <a:t>朝乐门 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中国人民大学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chaolemen@ruc.edu.cn</a:t>
            </a:r>
            <a:endParaRPr lang="zh-CN" altLang="en-US" dirty="0"/>
          </a:p>
        </p:txBody>
      </p:sp>
    </p:spTree>
  </p:cSld>
  <p:clrMapOvr>
    <a:masterClrMapping/>
  </p:clrMapOvr>
  <p:transition>
    <p:blinds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en-US" altLang="zh-CN" b="1" dirty="0"/>
              <a:t>6.1.5 </a:t>
            </a:r>
            <a:r>
              <a:rPr lang="zh-CN" altLang="en-US" b="1" dirty="0"/>
              <a:t>Tableau Public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►6.1 Tableau的概述</a:t>
            </a:r>
            <a:endParaRPr lang="zh-CN" altLang="en-US" dirty="0"/>
          </a:p>
        </p:txBody>
      </p:sp>
      <p:pic>
        <p:nvPicPr>
          <p:cNvPr id="4" name="图片 100" descr="图形用户界面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460" y="1277620"/>
            <a:ext cx="7780655" cy="47523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91585" y="6093460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/>
            <a:r>
              <a:rPr lang="en-US" sz="2000" b="1">
                <a:latin typeface="+mn-ea"/>
                <a:ea typeface="+mn-ea"/>
                <a:cs typeface="+mn-ea"/>
              </a:rPr>
              <a:t> Tableau Public</a:t>
            </a:r>
            <a:r>
              <a:rPr lang="zh-CN" sz="2000" b="1">
                <a:latin typeface="+mn-ea"/>
                <a:ea typeface="+mn-ea"/>
                <a:cs typeface="+mn-ea"/>
              </a:rPr>
              <a:t>界面</a:t>
            </a:r>
            <a:endParaRPr lang="zh-CN" altLang="en-US" sz="2000" b="1"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en-US" altLang="zh-CN" b="1" dirty="0"/>
              <a:t>6.1.6 </a:t>
            </a:r>
            <a:r>
              <a:rPr lang="zh-CN" altLang="en-US" b="1" dirty="0"/>
              <a:t>Tableau Reader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►6.1 Tableau的概述</a:t>
            </a:r>
            <a:endParaRPr lang="zh-CN" altLang="en-US" dirty="0"/>
          </a:p>
        </p:txBody>
      </p:sp>
      <p:pic>
        <p:nvPicPr>
          <p:cNvPr id="90" name="图片 90" descr="tableau viewer screenshot displaying customizable subscriptions feature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99515" y="1412875"/>
            <a:ext cx="8818880" cy="44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2855595" y="5949315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266700" algn="ctr"/>
            <a:r>
              <a:rPr lang="en-US" sz="2000" b="1">
                <a:latin typeface="+mn-ea"/>
                <a:ea typeface="+mn-ea"/>
                <a:cs typeface="+mn-ea"/>
              </a:rPr>
              <a:t>T</a:t>
            </a:r>
            <a:r>
              <a:rPr lang="en-US" sz="2000" b="1">
                <a:latin typeface="+mn-ea"/>
                <a:ea typeface="+mn-ea"/>
                <a:cs typeface="+mn-ea"/>
              </a:rPr>
              <a:t>ableau R</a:t>
            </a:r>
            <a:r>
              <a:rPr lang="en-US" sz="2000" b="1">
                <a:latin typeface="+mn-ea"/>
                <a:ea typeface="+mn-ea"/>
                <a:cs typeface="+mn-ea"/>
              </a:rPr>
              <a:t>eader </a:t>
            </a:r>
            <a:r>
              <a:rPr lang="zh-CN" sz="2000" b="1">
                <a:latin typeface="+mn-ea"/>
                <a:ea typeface="+mn-ea"/>
                <a:cs typeface="+mn-ea"/>
              </a:rPr>
              <a:t>界面</a:t>
            </a:r>
            <a:endParaRPr lang="zh-CN" altLang="en-US" sz="2000" b="1"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en-US" altLang="zh-CN" b="1" dirty="0"/>
              <a:t>6.1.7 </a:t>
            </a:r>
            <a:r>
              <a:rPr lang="zh-CN" altLang="en-US" b="1" dirty="0"/>
              <a:t>Tableau Mobile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►6.1 Tableau的概述</a:t>
            </a:r>
            <a:endParaRPr lang="zh-CN" altLang="en-US" dirty="0"/>
          </a:p>
        </p:txBody>
      </p:sp>
      <p:pic>
        <p:nvPicPr>
          <p:cNvPr id="89" name="图片 89" descr="Mobile 主屏幕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84065" y="1485265"/>
            <a:ext cx="2322830" cy="460184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3143885" y="6165850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266700" algn="ctr"/>
            <a:r>
              <a:rPr lang="en-US" sz="2000" b="1">
                <a:latin typeface="+mn-ea"/>
                <a:ea typeface="+mn-ea"/>
                <a:cs typeface="+mn-ea"/>
              </a:rPr>
              <a:t>Tableau Mobile</a:t>
            </a:r>
            <a:r>
              <a:rPr lang="zh-CN" sz="2000" b="1">
                <a:latin typeface="+mn-ea"/>
                <a:ea typeface="+mn-ea"/>
                <a:cs typeface="+mn-ea"/>
              </a:rPr>
              <a:t>的运行界面</a:t>
            </a:r>
            <a:endParaRPr lang="zh-CN" altLang="en-US" sz="2000" b="1"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z="4800" dirty="0"/>
              <a:t>6.2 Tableau的安装</a:t>
            </a:r>
            <a:endParaRPr sz="4800" dirty="0"/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3935760" y="4077072"/>
            <a:ext cx="4320480" cy="1752600"/>
          </a:xfrm>
        </p:spPr>
        <p:txBody>
          <a:bodyPr/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▲</a:t>
            </a:r>
            <a:r>
              <a:rPr sz="2000" dirty="0">
                <a:solidFill>
                  <a:schemeClr val="bg1">
                    <a:lumMod val="50000"/>
                  </a:schemeClr>
                </a:solidFill>
              </a:rPr>
              <a:t>6.1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sz="2000" dirty="0">
                <a:solidFill>
                  <a:schemeClr val="bg1">
                    <a:lumMod val="50000"/>
                  </a:schemeClr>
                </a:solidFill>
              </a:rPr>
              <a:t>Tableau的概述</a:t>
            </a:r>
            <a:endParaRPr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zh-CN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2000" dirty="0"/>
              <a:t>▼</a:t>
            </a:r>
            <a:r>
              <a:rPr sz="2000" dirty="0"/>
              <a:t>6.2 Tableau的安装</a:t>
            </a:r>
            <a:endParaRPr sz="2000" dirty="0"/>
          </a:p>
        </p:txBody>
      </p:sp>
    </p:spTree>
  </p:cSld>
  <p:clrMapOvr>
    <a:masterClrMapping/>
  </p:clrMapOvr>
  <p:transition>
    <p:blinds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6.2.1下载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►6.2 Tableau的安装</a:t>
            </a:r>
            <a:endParaRPr lang="zh-CN" altLang="en-US" dirty="0"/>
          </a:p>
        </p:txBody>
      </p:sp>
      <p:pic>
        <p:nvPicPr>
          <p:cNvPr id="92" name="图片 92" descr="图示&#10;&#10;低可信度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895" y="1231265"/>
            <a:ext cx="7928610" cy="470090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4079875" y="5949315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/>
            <a:r>
              <a:rPr lang="en-US" sz="2000" b="0">
                <a:latin typeface="+mn-ea"/>
                <a:ea typeface="+mn-ea"/>
                <a:cs typeface="+mn-ea"/>
              </a:rPr>
              <a:t> </a:t>
            </a:r>
            <a:r>
              <a:rPr lang="en-US" sz="2000" b="1">
                <a:latin typeface="+mn-ea"/>
                <a:ea typeface="+mn-ea"/>
                <a:cs typeface="+mn-ea"/>
              </a:rPr>
              <a:t>Tableau Public</a:t>
            </a:r>
            <a:r>
              <a:rPr lang="zh-CN" sz="2000" b="1">
                <a:latin typeface="+mn-ea"/>
                <a:ea typeface="+mn-ea"/>
                <a:cs typeface="+mn-ea"/>
              </a:rPr>
              <a:t>的下载</a:t>
            </a:r>
            <a:endParaRPr lang="zh-CN" altLang="en-US" sz="2000" b="1"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6.2.2 安装及配置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►6.2 Tableau的安装</a:t>
            </a:r>
            <a:endParaRPr lang="zh-CN" altLang="en-US" dirty="0"/>
          </a:p>
        </p:txBody>
      </p:sp>
      <p:graphicFrame>
        <p:nvGraphicFramePr>
          <p:cNvPr id="3" name="表格 2"/>
          <p:cNvGraphicFramePr/>
          <p:nvPr/>
        </p:nvGraphicFramePr>
        <p:xfrm>
          <a:off x="3287713" y="2276475"/>
          <a:ext cx="5273675" cy="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7750"/>
                <a:gridCol w="2955925"/>
              </a:tblGrid>
              <a:tr h="0">
                <a:tc>
                  <a:txBody>
                    <a:bodyPr/>
                    <a:p>
                      <a:pPr indent="0" algn="r">
                        <a:buNone/>
                      </a:pP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2410460" y="1435735"/>
            <a:ext cx="3349625" cy="42532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5735955" y="2348865"/>
            <a:ext cx="5530215" cy="28708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1" name="文本框 100"/>
          <p:cNvSpPr txBox="1"/>
          <p:nvPr/>
        </p:nvSpPr>
        <p:spPr>
          <a:xfrm>
            <a:off x="4511675" y="6093460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/>
            <a:r>
              <a:rPr lang="en-US" sz="2000" b="1">
                <a:latin typeface="+mn-ea"/>
                <a:ea typeface="+mn-ea"/>
                <a:cs typeface="+mn-ea"/>
              </a:rPr>
              <a:t>Tableau Public</a:t>
            </a:r>
            <a:r>
              <a:rPr lang="zh-CN" sz="2000" b="1">
                <a:latin typeface="+mn-ea"/>
                <a:ea typeface="+mn-ea"/>
                <a:cs typeface="+mn-ea"/>
              </a:rPr>
              <a:t>的安装与配置</a:t>
            </a:r>
            <a:endParaRPr lang="zh-CN" altLang="en-US" sz="2000" b="1"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z="4800" dirty="0"/>
              <a:t>6.3 Tableau的界面</a:t>
            </a:r>
            <a:endParaRPr sz="4800" dirty="0"/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3935760" y="4077072"/>
            <a:ext cx="4320480" cy="1752600"/>
          </a:xfrm>
        </p:spPr>
        <p:txBody>
          <a:bodyPr/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▲</a:t>
            </a:r>
            <a:r>
              <a:rPr sz="2000" dirty="0">
                <a:sym typeface="+mn-ea"/>
              </a:rPr>
              <a:t>6.2 Tableau的安装</a:t>
            </a:r>
            <a:endParaRPr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zh-CN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2000" dirty="0"/>
              <a:t>▼</a:t>
            </a:r>
            <a:r>
              <a:rPr sz="2000" dirty="0"/>
              <a:t>6.3 Tableau的界面</a:t>
            </a:r>
            <a:endParaRPr sz="2000" dirty="0"/>
          </a:p>
        </p:txBody>
      </p:sp>
    </p:spTree>
  </p:cSld>
  <p:clrMapOvr>
    <a:masterClrMapping/>
  </p:clrMapOvr>
  <p:transition>
    <p:blinds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Tableau的界面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►6.3 Tableau的界面</a:t>
            </a:r>
            <a:endParaRPr lang="en-US" altLang="zh-CN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1919605" y="1125220"/>
            <a:ext cx="8330565" cy="50469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1" name="文本框 100"/>
          <p:cNvSpPr txBox="1"/>
          <p:nvPr/>
        </p:nvSpPr>
        <p:spPr>
          <a:xfrm>
            <a:off x="3431540" y="5805805"/>
            <a:ext cx="5080000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266700" algn="ctr"/>
            <a:r>
              <a:rPr lang="en-US" sz="2000" b="1">
                <a:latin typeface="+mn-ea"/>
                <a:ea typeface="+mn-ea"/>
                <a:cs typeface="+mn-ea"/>
              </a:rPr>
              <a:t> Tableau Public</a:t>
            </a:r>
            <a:r>
              <a:rPr lang="zh-CN" sz="2000" b="1">
                <a:latin typeface="+mn-ea"/>
                <a:ea typeface="+mn-ea"/>
                <a:cs typeface="+mn-ea"/>
              </a:rPr>
              <a:t>界面</a:t>
            </a:r>
            <a:endParaRPr lang="zh-CN" altLang="en-US" sz="2000" b="1"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6.3.1 菜单及工具栏区域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►6.3 Tableau的界面</a:t>
            </a:r>
            <a:endParaRPr lang="zh-CN" altLang="en-US" dirty="0"/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1055370" y="1557020"/>
          <a:ext cx="10030460" cy="420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1260"/>
                <a:gridCol w="1271270"/>
                <a:gridCol w="7567930"/>
              </a:tblGrid>
              <a:tr h="342900"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Tableau的菜单</a:t>
                      </a:r>
                      <a:endParaRPr lang="zh-CN" altLang="en-US" sz="1600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304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+mn-ea"/>
                          <a:cs typeface="宋体" panose="02010600030101010101" pitchFamily="2" charset="-122"/>
                        </a:rPr>
                        <a:t>中文名称</a:t>
                      </a:r>
                      <a:endParaRPr lang="en-US" altLang="en-US" sz="1600" b="1">
                        <a:latin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+mn-ea"/>
                          <a:cs typeface="宋体" panose="02010600030101010101" pitchFamily="2" charset="-122"/>
                        </a:rPr>
                        <a:t>英文名称</a:t>
                      </a:r>
                      <a:endParaRPr lang="en-US" altLang="en-US" sz="1600" b="1">
                        <a:latin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+mn-ea"/>
                          <a:cs typeface="宋体" panose="02010600030101010101" pitchFamily="2" charset="-122"/>
                        </a:rPr>
                        <a:t>主要功能</a:t>
                      </a:r>
                      <a:endParaRPr lang="en-US" altLang="en-US" sz="1600" b="1">
                        <a:latin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/>
                </a:tc>
              </a:tr>
              <a:tr h="6343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1">
                          <a:latin typeface="+mn-ea"/>
                          <a:cs typeface="宋体" panose="02010600030101010101" pitchFamily="2" charset="-122"/>
                        </a:rPr>
                        <a:t>数据</a:t>
                      </a:r>
                      <a:endParaRPr lang="en-US" altLang="en-US" sz="1600" b="1">
                        <a:latin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1">
                          <a:latin typeface="+mn-ea"/>
                          <a:cs typeface="宋体" panose="02010600030101010101" pitchFamily="2" charset="-122"/>
                        </a:rPr>
                        <a:t>Data</a:t>
                      </a:r>
                      <a:r>
                        <a:rPr lang="en-US" sz="1600" b="1">
                          <a:latin typeface="+mn-ea"/>
                          <a:cs typeface="等线" panose="02010600030101010101" charset="-122"/>
                        </a:rPr>
                        <a:t>S</a:t>
                      </a:r>
                      <a:r>
                        <a:rPr lang="en-US" sz="1600" b="1">
                          <a:latin typeface="+mn-ea"/>
                          <a:cs typeface="宋体" panose="02010600030101010101" pitchFamily="2" charset="-122"/>
                        </a:rPr>
                        <a:t>ource</a:t>
                      </a:r>
                      <a:endParaRPr lang="en-US" altLang="en-US" sz="1600" b="1">
                        <a:latin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1">
                          <a:latin typeface="+mn-ea"/>
                          <a:cs typeface="+mn-ea"/>
                        </a:rPr>
                        <a:t>为Tableau数据可视化和故事化创建新数据来源和编辑已有数据来源，如已有数据来源的修改和导出等功能。</a:t>
                      </a:r>
                      <a:endParaRPr lang="en-US" altLang="en-US" sz="1600" b="1">
                        <a:latin typeface="+mn-ea"/>
                        <a:cs typeface="+mn-ea"/>
                      </a:endParaRPr>
                    </a:p>
                  </a:txBody>
                  <a:tcPr marL="68580" marR="68580" marT="0" marB="0" vert="horz" anchor="t" anchorCtr="0"/>
                </a:tc>
              </a:tr>
              <a:tr h="64071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1">
                          <a:latin typeface="+mn-ea"/>
                          <a:cs typeface="宋体" panose="02010600030101010101" pitchFamily="2" charset="-122"/>
                        </a:rPr>
                        <a:t>工作表</a:t>
                      </a:r>
                      <a:endParaRPr lang="en-US" altLang="en-US" sz="1600" b="1">
                        <a:latin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1">
                          <a:latin typeface="+mn-ea"/>
                          <a:cs typeface="等线" panose="02010600030101010101" charset="-122"/>
                        </a:rPr>
                        <a:t>W</a:t>
                      </a:r>
                      <a:r>
                        <a:rPr lang="en-US" sz="1600" b="1">
                          <a:latin typeface="+mn-ea"/>
                          <a:cs typeface="宋体" panose="02010600030101010101" pitchFamily="2" charset="-122"/>
                        </a:rPr>
                        <a:t>orksheet</a:t>
                      </a:r>
                      <a:endParaRPr lang="en-US" altLang="en-US" sz="1600" b="1">
                        <a:latin typeface="+mn-ea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1">
                          <a:latin typeface="+mn-ea"/>
                          <a:cs typeface="宋体" panose="02010600030101010101" pitchFamily="2" charset="-122"/>
                        </a:rPr>
                        <a:t>创建新的数据可视化工作表，并调整工作表的组件以辅助可视化功能，如显示标题、说明、摘要等。</a:t>
                      </a:r>
                      <a:endParaRPr lang="en-US" altLang="en-US" sz="1600" b="1">
                        <a:latin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/>
                </a:tc>
              </a:tr>
              <a:tr h="32639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1">
                          <a:latin typeface="+mn-ea"/>
                          <a:cs typeface="宋体" panose="02010600030101010101" pitchFamily="2" charset="-122"/>
                        </a:rPr>
                        <a:t>仪表板</a:t>
                      </a:r>
                      <a:endParaRPr lang="en-US" altLang="en-US" sz="1600" b="1">
                        <a:latin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1">
                          <a:latin typeface="+mn-ea"/>
                          <a:cs typeface="宋体" panose="02010600030101010101" pitchFamily="2" charset="-122"/>
                        </a:rPr>
                        <a:t>Dashboard</a:t>
                      </a:r>
                      <a:endParaRPr lang="en-US" altLang="en-US" sz="1600" b="1">
                        <a:latin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1">
                          <a:latin typeface="+mn-ea"/>
                          <a:cs typeface="宋体" panose="02010600030101010101" pitchFamily="2" charset="-122"/>
                        </a:rPr>
                        <a:t>创建新的数据可视化仪表板，并调整仪表板表的布局、背景网格、显示标题等。</a:t>
                      </a:r>
                      <a:endParaRPr lang="en-US" altLang="en-US" sz="1600" b="1">
                        <a:latin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/>
                </a:tc>
              </a:tr>
              <a:tr h="54483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1">
                          <a:latin typeface="+mn-ea"/>
                          <a:cs typeface="宋体" panose="02010600030101010101" pitchFamily="2" charset="-122"/>
                        </a:rPr>
                        <a:t>故事</a:t>
                      </a:r>
                      <a:endParaRPr lang="en-US" altLang="en-US" sz="1600" b="1">
                        <a:latin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1">
                          <a:latin typeface="+mn-ea"/>
                          <a:cs typeface="宋体" panose="02010600030101010101" pitchFamily="2" charset="-122"/>
                        </a:rPr>
                        <a:t>Story</a:t>
                      </a:r>
                      <a:endParaRPr lang="en-US" altLang="en-US" sz="1600" b="1">
                        <a:latin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1">
                          <a:latin typeface="+mn-ea"/>
                          <a:cs typeface="+mn-ea"/>
                        </a:rPr>
                        <a:t>创建新的数据故事，并设置故事的格式、显示标题、前进/后退按钮以及运行更新。</a:t>
                      </a:r>
                      <a:endParaRPr lang="en-US" altLang="en-US" sz="1600" b="1">
                        <a:latin typeface="+mn-ea"/>
                        <a:cs typeface="+mn-ea"/>
                      </a:endParaRPr>
                    </a:p>
                  </a:txBody>
                  <a:tcPr marL="68580" marR="68580" marT="0" marB="0" vert="horz" anchor="t" anchorCtr="0"/>
                </a:tc>
              </a:tr>
              <a:tr h="51689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1">
                          <a:latin typeface="+mn-ea"/>
                          <a:cs typeface="宋体" panose="02010600030101010101" pitchFamily="2" charset="-122"/>
                        </a:rPr>
                        <a:t>分析</a:t>
                      </a:r>
                      <a:endParaRPr lang="en-US" altLang="en-US" sz="1600" b="1">
                        <a:latin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1">
                          <a:latin typeface="+mn-ea"/>
                          <a:cs typeface="宋体" panose="02010600030101010101" pitchFamily="2" charset="-122"/>
                        </a:rPr>
                        <a:t>Analysis</a:t>
                      </a:r>
                      <a:endParaRPr lang="en-US" altLang="en-US" sz="1600" b="1">
                        <a:latin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1">
                          <a:latin typeface="+mn-ea"/>
                          <a:cs typeface="+mn-ea"/>
                        </a:rPr>
                        <a:t>为Tableau数据可视化和故事化设置分析方式，如按行或列计算百分比或合计值、显示趋势线和特殊值、选择筛选器等。</a:t>
                      </a:r>
                      <a:endParaRPr lang="en-US" altLang="en-US" sz="1600" b="1">
                        <a:latin typeface="+mn-ea"/>
                        <a:cs typeface="+mn-ea"/>
                      </a:endParaRPr>
                    </a:p>
                  </a:txBody>
                  <a:tcPr marL="68580" marR="68580" marT="0" marB="0" vert="horz" anchor="t" anchorCtr="0"/>
                </a:tc>
              </a:tr>
              <a:tr h="54165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1">
                          <a:latin typeface="+mn-ea"/>
                          <a:cs typeface="宋体" panose="02010600030101010101" pitchFamily="2" charset="-122"/>
                        </a:rPr>
                        <a:t>地图</a:t>
                      </a:r>
                      <a:endParaRPr lang="en-US" altLang="en-US" sz="1600" b="1">
                        <a:latin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1">
                          <a:latin typeface="+mn-ea"/>
                          <a:cs typeface="宋体" panose="02010600030101010101" pitchFamily="2" charset="-122"/>
                        </a:rPr>
                        <a:t>Map</a:t>
                      </a:r>
                      <a:endParaRPr lang="en-US" altLang="en-US" sz="1600" b="1">
                        <a:latin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1">
                          <a:latin typeface="+mn-ea"/>
                          <a:cs typeface="+mn-ea"/>
                        </a:rPr>
                        <a:t>调整地图显示方式，如在背景地图选项中切换已有的背景地图效果或添</a:t>
                      </a:r>
                      <a:r>
                        <a:rPr lang="en-US" sz="1600" b="1">
                          <a:latin typeface="+mn-ea"/>
                          <a:cs typeface="+mn-ea"/>
                        </a:rPr>
                        <a:t>加Mapbox和WMS地图服务；在背景图像选项中添加静态图片背景。</a:t>
                      </a:r>
                      <a:endParaRPr lang="en-US" altLang="en-US" sz="1600" b="1">
                        <a:latin typeface="+mn-ea"/>
                        <a:cs typeface="+mn-ea"/>
                      </a:endParaRPr>
                    </a:p>
                  </a:txBody>
                  <a:tcPr marL="68580" marR="68580" marT="0" marB="0" vert="horz" anchor="t" anchorCtr="0"/>
                </a:tc>
              </a:tr>
              <a:tr h="34861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1">
                          <a:latin typeface="+mn-ea"/>
                          <a:cs typeface="宋体" panose="02010600030101010101" pitchFamily="2" charset="-122"/>
                        </a:rPr>
                        <a:t>帮助</a:t>
                      </a:r>
                      <a:endParaRPr lang="en-US" altLang="en-US" sz="1600" b="1">
                        <a:latin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1">
                          <a:latin typeface="+mn-ea"/>
                          <a:cs typeface="宋体" panose="02010600030101010101" pitchFamily="2" charset="-122"/>
                        </a:rPr>
                        <a:t>Help</a:t>
                      </a:r>
                      <a:endParaRPr lang="en-US" altLang="en-US" sz="1600" b="1">
                        <a:latin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1">
                          <a:latin typeface="+mn-ea"/>
                          <a:cs typeface="+mn-ea"/>
                        </a:rPr>
                        <a:t>辅助用户使用Tableau工具，提供选择语言、检查更新、查看帮助等功能。</a:t>
                      </a:r>
                      <a:endParaRPr lang="en-US" altLang="en-US" sz="1600" b="1">
                        <a:latin typeface="+mn-ea"/>
                        <a:cs typeface="+mn-ea"/>
                      </a:endParaRPr>
                    </a:p>
                  </a:txBody>
                  <a:tcPr marL="68580" marR="68580" marT="0" marB="0" vert="horz" anchor="t" anchorCtr="0"/>
                </a:tc>
              </a:tr>
            </a:tbl>
          </a:graphicData>
        </a:graphic>
      </p:graphicFrame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6.3.1 菜单及工具栏区域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►6.3 Tableau的界面</a:t>
            </a:r>
            <a:endParaRPr lang="zh-CN" altLang="en-US" dirty="0"/>
          </a:p>
        </p:txBody>
      </p:sp>
      <p:pic>
        <p:nvPicPr>
          <p:cNvPr id="179381" name="图片 17938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65" y="1065530"/>
            <a:ext cx="8073390" cy="4991100"/>
          </a:xfrm>
          <a:prstGeom prst="rect">
            <a:avLst/>
          </a:prstGeom>
        </p:spPr>
      </p:pic>
      <p:sp>
        <p:nvSpPr>
          <p:cNvPr id="101" name="文本框 100"/>
          <p:cNvSpPr txBox="1"/>
          <p:nvPr/>
        </p:nvSpPr>
        <p:spPr>
          <a:xfrm>
            <a:off x="4295775" y="6165215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/>
            <a:r>
              <a:rPr lang="en-US" altLang="zh-CN" sz="2000" b="1">
                <a:latin typeface="+mn-ea"/>
                <a:ea typeface="+mn-ea"/>
                <a:cs typeface="+mn-ea"/>
              </a:rPr>
              <a:t>    </a:t>
            </a:r>
            <a:r>
              <a:rPr lang="zh-CN" sz="2000" b="1">
                <a:latin typeface="+mn-ea"/>
                <a:ea typeface="+mn-ea"/>
                <a:cs typeface="+mn-ea"/>
              </a:rPr>
              <a:t>智能推荐区域</a:t>
            </a:r>
            <a:endParaRPr lang="zh-CN" altLang="en-US" sz="2000" b="1"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/>
          </p:cNvSpPr>
          <p:nvPr>
            <p:ph type="title"/>
          </p:nvPr>
        </p:nvSpPr>
        <p:spPr>
          <a:xfrm>
            <a:off x="2254329" y="650898"/>
            <a:ext cx="7210235" cy="821913"/>
          </a:xfrm>
        </p:spPr>
        <p:txBody>
          <a:bodyPr/>
          <a:lstStyle/>
          <a:p>
            <a:r>
              <a:rPr lang="zh-CN" altLang="en-US" dirty="0"/>
              <a:t>主要内容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</p:nvPr>
        </p:nvGraphicFramePr>
        <p:xfrm>
          <a:off x="1199456" y="2204864"/>
          <a:ext cx="9171632" cy="34821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8436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en-US" altLang="zh-CN" dirty="0"/>
              <a:t>▼</a:t>
            </a:r>
            <a:r>
              <a:rPr lang="zh-CN" altLang="en-US" dirty="0"/>
              <a:t>专题</a:t>
            </a:r>
            <a:r>
              <a:rPr lang="en-US" altLang="zh-CN" dirty="0"/>
              <a:t>【6 </a:t>
            </a:r>
            <a:r>
              <a:rPr lang="zh-CN" altLang="en-US" dirty="0"/>
              <a:t>Tableau及其数据故事化功能</a:t>
            </a:r>
            <a:r>
              <a:rPr lang="en-US" altLang="zh-CN" dirty="0"/>
              <a:t>】</a:t>
            </a:r>
            <a:endParaRPr lang="zh-CN" altLang="en-US" dirty="0"/>
          </a:p>
        </p:txBody>
      </p:sp>
    </p:spTree>
  </p:cSld>
  <p:clrMapOvr>
    <a:masterClrMapping/>
  </p:clrMapOvr>
  <p:transition>
    <p:blinds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6.3.2 数据源、工作表、仪表板和故事标签及状态栏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►6.3 Tableau的界面</a:t>
            </a:r>
            <a:endParaRPr lang="zh-CN" altLang="en-US" dirty="0"/>
          </a:p>
        </p:txBody>
      </p:sp>
      <p:pic>
        <p:nvPicPr>
          <p:cNvPr id="179378" name="图片 17937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780" y="1329055"/>
            <a:ext cx="7441565" cy="46647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59785" y="6093460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266700" algn="ctr"/>
            <a:r>
              <a:rPr lang="zh-CN" sz="2000" b="0">
                <a:latin typeface="等线 Light" panose="02010600030101010101" charset="-122"/>
                <a:ea typeface="黑体" panose="02010609060101010101" charset="-122"/>
              </a:rPr>
              <a:t>工作表、仪表板和故事标签及其快捷菜单</a:t>
            </a:r>
            <a:endParaRPr lang="zh-CN" altLang="en-US" sz="2000" b="0">
              <a:latin typeface="等线 Light" panose="0201060003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6.3.3侧栏及窗格区域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►6.3 Tableau的界面</a:t>
            </a:r>
            <a:endParaRPr lang="zh-CN" altLang="en-US" dirty="0"/>
          </a:p>
        </p:txBody>
      </p:sp>
      <p:pic>
        <p:nvPicPr>
          <p:cNvPr id="21" name="图片 2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595" y="1196975"/>
            <a:ext cx="6167755" cy="48958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19830" y="6093460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266700" algn="ctr"/>
            <a:r>
              <a:rPr lang="en-US" sz="2000" b="1">
                <a:latin typeface="+mn-ea"/>
                <a:ea typeface="+mn-ea"/>
                <a:cs typeface="+mn-ea"/>
              </a:rPr>
              <a:t> </a:t>
            </a:r>
            <a:r>
              <a:rPr lang="zh-CN" sz="2000" b="1">
                <a:latin typeface="+mn-ea"/>
                <a:ea typeface="+mn-ea"/>
                <a:cs typeface="+mn-ea"/>
              </a:rPr>
              <a:t>侧栏中显示的窗格及其动态变化</a:t>
            </a:r>
            <a:endParaRPr lang="zh-CN" altLang="en-US" sz="2000" b="1"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6.3.4 画布及视图区域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►6.3 Tableau的界面</a:t>
            </a:r>
            <a:endParaRPr lang="zh-CN" altLang="en-US" dirty="0"/>
          </a:p>
        </p:txBody>
      </p:sp>
      <p:pic>
        <p:nvPicPr>
          <p:cNvPr id="179379" name="图片 17937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945" y="1181100"/>
            <a:ext cx="6313170" cy="47631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190875" y="6093460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266700" algn="ctr"/>
            <a:r>
              <a:rPr lang="zh-CN" sz="2000" b="1">
                <a:latin typeface="等线 Light" panose="02010600030101010101" charset="-122"/>
                <a:ea typeface="黑体" panose="02010609060101010101" charset="-122"/>
              </a:rPr>
              <a:t>工作表的画布及视图区域</a:t>
            </a:r>
            <a:endParaRPr lang="zh-CN" altLang="en-US" sz="2000" b="1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6.3.5 卡和功能架区域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►6.3 Tableau的界面</a:t>
            </a:r>
            <a:endParaRPr lang="zh-CN" altLang="en-US" dirty="0"/>
          </a:p>
        </p:txBody>
      </p:sp>
      <p:pic>
        <p:nvPicPr>
          <p:cNvPr id="179380" name="图片 17938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010" y="1072515"/>
            <a:ext cx="7786370" cy="50711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56000" y="6236970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266700" algn="ctr"/>
            <a:r>
              <a:rPr lang="en-US" sz="2000" b="0">
                <a:latin typeface="等线 Light" panose="02010600030101010101" charset="-122"/>
                <a:ea typeface="黑体" panose="02010609060101010101" charset="-122"/>
                <a:cs typeface="Times New Roman" panose="02020603050405020304" pitchFamily="18" charset="0"/>
              </a:rPr>
              <a:t> </a:t>
            </a:r>
            <a:r>
              <a:rPr lang="zh-CN" sz="2000" b="1">
                <a:latin typeface="等线 Light" panose="02010600030101010101" charset="-122"/>
                <a:ea typeface="黑体" panose="02010609060101010101" charset="-122"/>
              </a:rPr>
              <a:t>功能架区域及拖放操作</a:t>
            </a:r>
            <a:endParaRPr lang="zh-CN" altLang="en-US" sz="2000" b="1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6.3.6 智能推荐区域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►6.3 Tableau的界面</a:t>
            </a:r>
            <a:endParaRPr lang="zh-CN" altLang="en-US" dirty="0"/>
          </a:p>
        </p:txBody>
      </p:sp>
      <p:pic>
        <p:nvPicPr>
          <p:cNvPr id="179381" name="图片 17938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25" y="1103630"/>
            <a:ext cx="7938135" cy="49072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88030" y="6093460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266700" algn="ctr"/>
            <a:r>
              <a:rPr lang="en-US" sz="2000" b="1">
                <a:latin typeface="等线 Light" panose="02010600030101010101" charset="-122"/>
                <a:ea typeface="黑体" panose="02010609060101010101" charset="-122"/>
                <a:cs typeface="Times New Roman" panose="02020603050405020304" pitchFamily="18" charset="0"/>
              </a:rPr>
              <a:t> </a:t>
            </a:r>
            <a:r>
              <a:rPr lang="zh-CN" sz="2000" b="1">
                <a:latin typeface="等线 Light" panose="02010600030101010101" charset="-122"/>
                <a:ea typeface="黑体" panose="02010609060101010101" charset="-122"/>
              </a:rPr>
              <a:t>智能推荐区域</a:t>
            </a:r>
            <a:endParaRPr lang="zh-CN" altLang="en-US" sz="2000" b="1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z="4800" dirty="0"/>
              <a:t>6.4</a:t>
            </a:r>
            <a:r>
              <a:rPr lang="en-US" sz="4800" dirty="0"/>
              <a:t> </a:t>
            </a:r>
            <a:r>
              <a:rPr sz="4800" dirty="0"/>
              <a:t>Tableau的术语</a:t>
            </a:r>
            <a:endParaRPr sz="4800" dirty="0"/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3935760" y="4077072"/>
            <a:ext cx="4320480" cy="1752600"/>
          </a:xfrm>
        </p:spPr>
        <p:txBody>
          <a:bodyPr/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▲</a:t>
            </a:r>
            <a:r>
              <a:rPr sz="2000" dirty="0">
                <a:solidFill>
                  <a:schemeClr val="bg1">
                    <a:lumMod val="50000"/>
                  </a:schemeClr>
                </a:solidFill>
              </a:rPr>
              <a:t>6.3 Tableau的界面</a:t>
            </a:r>
            <a:endParaRPr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zh-CN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2000" dirty="0"/>
              <a:t>▼</a:t>
            </a:r>
            <a:r>
              <a:rPr sz="2000" dirty="0"/>
              <a:t>6.4.Tableau的术语</a:t>
            </a:r>
            <a:endParaRPr sz="2000" dirty="0"/>
          </a:p>
        </p:txBody>
      </p:sp>
    </p:spTree>
  </p:cSld>
  <p:clrMapOvr>
    <a:masterClrMapping/>
  </p:clrMapOvr>
  <p:transition>
    <p:blinds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en-US" altLang="zh-CN" b="1" dirty="0"/>
              <a:t>6.4.1 </a:t>
            </a:r>
            <a:r>
              <a:rPr lang="zh-CN" altLang="en-US" b="1" dirty="0"/>
              <a:t>数据来源（Data Source）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►6.4 Tableau的术语</a:t>
            </a:r>
            <a:endParaRPr lang="zh-CN" altLang="en-US" dirty="0"/>
          </a:p>
        </p:txBody>
      </p:sp>
      <p:graphicFrame>
        <p:nvGraphicFramePr>
          <p:cNvPr id="3" name="表格 2"/>
          <p:cNvGraphicFramePr/>
          <p:nvPr/>
        </p:nvGraphicFramePr>
        <p:xfrm>
          <a:off x="3462338" y="3352800"/>
          <a:ext cx="5267325" cy="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33663"/>
                <a:gridCol w="2633662"/>
              </a:tblGrid>
              <a:tr h="0">
                <a:tc>
                  <a:txBody>
                    <a:bodyPr/>
                    <a:p>
                      <a:pPr indent="0" algn="r">
                        <a:buNone/>
                      </a:pP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2059940" y="1268730"/>
            <a:ext cx="3093085" cy="41770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5160010" y="2060575"/>
            <a:ext cx="4664075" cy="29356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1" name="文本框 100"/>
          <p:cNvSpPr txBox="1"/>
          <p:nvPr/>
        </p:nvSpPr>
        <p:spPr>
          <a:xfrm>
            <a:off x="3190875" y="5661025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266700" algn="ctr"/>
            <a:r>
              <a:rPr 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Tableau Public</a:t>
            </a:r>
            <a:r>
              <a:rPr lang="zh-CN" sz="2000" b="1">
                <a:latin typeface="Times New Roman" panose="02020603050405020304" pitchFamily="18" charset="0"/>
                <a:ea typeface="黑体" panose="02010609060101010101" charset="-122"/>
              </a:rPr>
              <a:t>连接数据来源</a:t>
            </a:r>
            <a:endParaRPr lang="zh-CN" altLang="en-US" sz="2000" b="1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6.4.2 工作簿（Workbooks）及其组成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►6.4 Tableau的术语</a:t>
            </a:r>
            <a:endParaRPr lang="zh-CN" altLang="en-US" dirty="0"/>
          </a:p>
        </p:txBody>
      </p:sp>
      <p:pic>
        <p:nvPicPr>
          <p:cNvPr id="179383" name="pic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95550" y="1412875"/>
            <a:ext cx="6360795" cy="46310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432175" y="6236970"/>
            <a:ext cx="5080000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127000"/>
            <a:r>
              <a:rPr lang="en-US" sz="2000" b="1">
                <a:latin typeface="等线" panose="02010600030101010101" charset="-122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sz="2000" b="1">
                <a:latin typeface="等线" panose="02010600030101010101" charset="-122"/>
                <a:ea typeface="宋体" panose="02010600030101010101" pitchFamily="2" charset="-122"/>
              </a:rPr>
              <a:t>ableau</a:t>
            </a:r>
            <a:r>
              <a:rPr lang="zh-CN" sz="2000" b="1">
                <a:latin typeface="等线" panose="02010600030101010101" charset="-122"/>
                <a:ea typeface="宋体" panose="02010600030101010101" pitchFamily="2" charset="-122"/>
              </a:rPr>
              <a:t>中的工作簿、工作表、仪表板和故事</a:t>
            </a:r>
            <a:endParaRPr lang="zh-CN" altLang="en-US" sz="2000" b="1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6.4.</a:t>
            </a:r>
            <a:r>
              <a:rPr lang="en-US" altLang="zh-CN" b="1" dirty="0"/>
              <a:t>3</a:t>
            </a:r>
            <a:r>
              <a:rPr lang="zh-CN" altLang="en-US" b="1" dirty="0"/>
              <a:t> 窗格（Pane）及其类型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►6.4 Tableau的术语</a:t>
            </a:r>
            <a:endParaRPr lang="zh-CN" altLang="en-US" dirty="0"/>
          </a:p>
        </p:txBody>
      </p:sp>
      <p:pic>
        <p:nvPicPr>
          <p:cNvPr id="179389" name="图片 17938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240" y="1030605"/>
            <a:ext cx="7706995" cy="5039360"/>
          </a:xfrm>
          <a:prstGeom prst="rect">
            <a:avLst/>
          </a:prstGeom>
        </p:spPr>
      </p:pic>
      <p:sp>
        <p:nvSpPr>
          <p:cNvPr id="101" name="文本框 100"/>
          <p:cNvSpPr txBox="1"/>
          <p:nvPr/>
        </p:nvSpPr>
        <p:spPr>
          <a:xfrm>
            <a:off x="3648075" y="6236970"/>
            <a:ext cx="5080000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/>
            <a:r>
              <a:rPr 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Tableau Public</a:t>
            </a:r>
            <a:r>
              <a:rPr 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分析</a:t>
            </a:r>
            <a:r>
              <a:rPr 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窗格中“含四分位点的中值”参考线</a:t>
            </a:r>
            <a:endParaRPr lang="zh-CN" altLang="en-US" sz="2000" b="1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6.4.</a:t>
            </a:r>
            <a:r>
              <a:rPr lang="en-US" altLang="zh-CN" b="1" dirty="0"/>
              <a:t>4</a:t>
            </a:r>
            <a:r>
              <a:rPr lang="zh-CN" altLang="en-US" b="1" dirty="0"/>
              <a:t> 功能架（Shelf）及其类型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►6.4 Tableau的术语</a:t>
            </a:r>
            <a:endParaRPr lang="zh-CN" altLang="en-US" dirty="0"/>
          </a:p>
        </p:txBody>
      </p:sp>
      <p:pic>
        <p:nvPicPr>
          <p:cNvPr id="73" name="图片 7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9785" y="1062990"/>
            <a:ext cx="4788535" cy="5102225"/>
          </a:xfrm>
          <a:prstGeom prst="rect">
            <a:avLst/>
          </a:prstGeom>
        </p:spPr>
      </p:pic>
      <p:sp>
        <p:nvSpPr>
          <p:cNvPr id="101" name="文本框 100"/>
          <p:cNvSpPr txBox="1"/>
          <p:nvPr/>
        </p:nvSpPr>
        <p:spPr>
          <a:xfrm>
            <a:off x="4152265" y="6165215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/>
            <a:r>
              <a:rPr 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列功能架和行功能架</a:t>
            </a:r>
            <a:endParaRPr lang="zh-CN" altLang="en-US" sz="2000" b="1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800" dirty="0"/>
              <a:t>6.1 Tableau</a:t>
            </a:r>
            <a:r>
              <a:rPr lang="zh-CN" altLang="en-US" sz="4800" dirty="0"/>
              <a:t>的概述</a:t>
            </a:r>
            <a:endParaRPr lang="zh-CN" altLang="en-US" sz="4800" dirty="0"/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3935760" y="4077072"/>
            <a:ext cx="4320480" cy="1752600"/>
          </a:xfrm>
        </p:spPr>
        <p:txBody>
          <a:bodyPr/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▲</a:t>
            </a:r>
            <a:r>
              <a:rPr sz="2000" dirty="0">
                <a:solidFill>
                  <a:schemeClr val="bg1">
                    <a:lumMod val="50000"/>
                  </a:schemeClr>
                </a:solidFill>
              </a:rPr>
              <a:t>6.1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sz="2000" dirty="0">
                <a:solidFill>
                  <a:schemeClr val="bg1">
                    <a:lumMod val="50000"/>
                  </a:schemeClr>
                </a:solidFill>
              </a:rPr>
              <a:t>Tableau的概述</a:t>
            </a:r>
            <a:endParaRPr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zh-CN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2000" dirty="0"/>
              <a:t>▼</a:t>
            </a:r>
            <a:r>
              <a:rPr sz="2000" dirty="0"/>
              <a:t>6.2 Tableau的安装</a:t>
            </a:r>
            <a:endParaRPr sz="2000" dirty="0"/>
          </a:p>
        </p:txBody>
      </p:sp>
    </p:spTree>
  </p:cSld>
  <p:clrMapOvr>
    <a:masterClrMapping/>
  </p:clrMapOvr>
  <p:transition>
    <p:blinds dir="vert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6.4.</a:t>
            </a:r>
            <a:r>
              <a:rPr lang="en-US" altLang="zh-CN" b="1" dirty="0"/>
              <a:t>5</a:t>
            </a:r>
            <a:r>
              <a:rPr lang="zh-CN" altLang="en-US" b="1" dirty="0"/>
              <a:t> 视图（View）及其智能推荐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►6.4 Tableau的术语</a:t>
            </a:r>
            <a:endParaRPr lang="zh-CN" altLang="en-US" dirty="0"/>
          </a:p>
        </p:txBody>
      </p:sp>
      <p:pic>
        <p:nvPicPr>
          <p:cNvPr id="179390" name="图片 17939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2320" y="1219200"/>
            <a:ext cx="7487920" cy="4834255"/>
          </a:xfrm>
          <a:prstGeom prst="rect">
            <a:avLst/>
          </a:prstGeom>
        </p:spPr>
      </p:pic>
      <p:sp>
        <p:nvSpPr>
          <p:cNvPr id="101" name="文本框 100"/>
          <p:cNvSpPr txBox="1"/>
          <p:nvPr/>
        </p:nvSpPr>
        <p:spPr>
          <a:xfrm>
            <a:off x="3503930" y="6165215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/>
            <a:r>
              <a:rPr lang="en-US" sz="2000" b="1">
                <a:latin typeface="等线" panose="02010600030101010101" charset="-122"/>
                <a:ea typeface="宋体" panose="02010600030101010101" pitchFamily="2" charset="-122"/>
              </a:rPr>
              <a:t> Tableau</a:t>
            </a:r>
            <a:r>
              <a:rPr lang="zh-CN" sz="2000" b="1">
                <a:ea typeface="宋体" panose="02010600030101010101" pitchFamily="2" charset="-122"/>
              </a:rPr>
              <a:t>视图的示例——折线图</a:t>
            </a:r>
            <a:endParaRPr lang="zh-CN" altLang="en-US" sz="2000" b="1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6.4.</a:t>
            </a:r>
            <a:r>
              <a:rPr lang="en-US" altLang="zh-CN" b="1" dirty="0"/>
              <a:t>5</a:t>
            </a:r>
            <a:r>
              <a:rPr lang="zh-CN" altLang="en-US" b="1" dirty="0"/>
              <a:t> 视图（View）及其智能推荐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►6.4 Tableau的术语</a:t>
            </a:r>
            <a:endParaRPr lang="zh-CN" altLang="en-US" dirty="0"/>
          </a:p>
        </p:txBody>
      </p:sp>
      <p:pic>
        <p:nvPicPr>
          <p:cNvPr id="179391" name="图片 17939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040" y="1196975"/>
            <a:ext cx="7290435" cy="46742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52265" y="6093460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/>
            <a:r>
              <a:rPr lang="en-US" sz="2000" b="1">
                <a:latin typeface="等线" panose="02010600030101010101" charset="-122"/>
                <a:ea typeface="宋体" panose="02010600030101010101" pitchFamily="2" charset="-122"/>
              </a:rPr>
              <a:t>Tableau</a:t>
            </a:r>
            <a:r>
              <a:rPr lang="zh-CN" sz="2000" b="1">
                <a:ea typeface="宋体" panose="02010600030101010101" pitchFamily="2" charset="-122"/>
              </a:rPr>
              <a:t>智能推荐的示例</a:t>
            </a:r>
            <a:endParaRPr lang="zh-CN" altLang="en-US" sz="2000" b="1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6.4.</a:t>
            </a:r>
            <a:r>
              <a:rPr lang="en-US" altLang="zh-CN" b="1" dirty="0"/>
              <a:t>6</a:t>
            </a:r>
            <a:r>
              <a:rPr lang="zh-CN" altLang="en-US" b="1" dirty="0"/>
              <a:t> 仪表板（Dashboard）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►6.4 Tableau的术语</a:t>
            </a:r>
            <a:endParaRPr lang="zh-CN" altLang="en-US" dirty="0"/>
          </a:p>
        </p:txBody>
      </p:sp>
      <p:pic>
        <p:nvPicPr>
          <p:cNvPr id="63" name="图片 63" descr="图形用户界面, 应用程序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190" y="1268730"/>
            <a:ext cx="7503160" cy="4554220"/>
          </a:xfrm>
          <a:prstGeom prst="rect">
            <a:avLst/>
          </a:prstGeom>
        </p:spPr>
      </p:pic>
      <p:sp>
        <p:nvSpPr>
          <p:cNvPr id="101" name="文本框 100"/>
          <p:cNvSpPr txBox="1"/>
          <p:nvPr/>
        </p:nvSpPr>
        <p:spPr>
          <a:xfrm>
            <a:off x="3503930" y="6021070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266700" algn="ctr"/>
            <a:r>
              <a:rPr lang="en-US" sz="2000" b="1">
                <a:latin typeface="Times New Roman" panose="02020603050405020304" pitchFamily="18" charset="0"/>
                <a:ea typeface="黑体" panose="02010609060101010101" charset="-122"/>
              </a:rPr>
              <a:t> Tableau </a:t>
            </a:r>
            <a:r>
              <a:rPr lang="zh-CN" sz="2000" b="1">
                <a:ea typeface="黑体" panose="02010609060101010101" charset="-122"/>
              </a:rPr>
              <a:t>仪表板</a:t>
            </a:r>
            <a:r>
              <a:rPr lang="zh-CN" sz="2000" b="1">
                <a:latin typeface="Times New Roman" panose="02020603050405020304" pitchFamily="18" charset="0"/>
                <a:ea typeface="黑体" panose="02010609060101010101" charset="-122"/>
              </a:rPr>
              <a:t>的类型之</a:t>
            </a:r>
            <a:r>
              <a:rPr lang="zh-CN" sz="2000" b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——分解模式</a:t>
            </a:r>
            <a:endParaRPr lang="zh-CN" altLang="en-US" sz="2000" b="1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6.4.</a:t>
            </a:r>
            <a:r>
              <a:rPr lang="en-US" altLang="zh-CN" b="1" dirty="0"/>
              <a:t>6</a:t>
            </a:r>
            <a:r>
              <a:rPr lang="zh-CN" altLang="en-US" b="1" dirty="0"/>
              <a:t> 仪表板（Dashboard）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►6.4 Tableau的术语</a:t>
            </a:r>
            <a:endParaRPr lang="zh-CN" altLang="en-US" dirty="0"/>
          </a:p>
        </p:txBody>
      </p:sp>
      <p:pic>
        <p:nvPicPr>
          <p:cNvPr id="192" name="图片 19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2130" y="1124585"/>
            <a:ext cx="6003290" cy="45802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19830" y="6021070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/>
            <a:r>
              <a:rPr 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Tableau </a:t>
            </a:r>
            <a:r>
              <a:rPr lang="zh-CN" sz="2000" b="1">
                <a:ea typeface="宋体" panose="02010600030101010101" pitchFamily="2" charset="-122"/>
              </a:rPr>
              <a:t>仪表板</a:t>
            </a:r>
            <a:r>
              <a:rPr 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的类型之——分解模式</a:t>
            </a:r>
            <a:endParaRPr lang="zh-CN" altLang="en-US" sz="2000" b="1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6.4.</a:t>
            </a:r>
            <a:r>
              <a:rPr lang="en-US" altLang="zh-CN" b="1" dirty="0"/>
              <a:t>6</a:t>
            </a:r>
            <a:r>
              <a:rPr lang="zh-CN" altLang="en-US" b="1" dirty="0"/>
              <a:t> 仪表板（Dashboard）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►6.4 Tableau的术语</a:t>
            </a:r>
            <a:endParaRPr lang="zh-CN" altLang="en-US" dirty="0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775460" y="2223770"/>
          <a:ext cx="8616315" cy="24110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105"/>
                <a:gridCol w="2872105"/>
                <a:gridCol w="2872105"/>
              </a:tblGrid>
              <a:tr h="478790"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b="1">
                          <a:latin typeface="+mn-ea"/>
                          <a:cs typeface="+mn-ea"/>
                        </a:rPr>
                        <a:t> 仪表板的内容组织模式</a:t>
                      </a:r>
                      <a:endParaRPr lang="zh-CN" altLang="en-US" sz="2000" b="1">
                        <a:latin typeface="+mn-ea"/>
                        <a:cs typeface="+mn-ea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4597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+mn-ea"/>
                          <a:cs typeface="宋体" panose="02010600030101010101" pitchFamily="2" charset="-122"/>
                        </a:rPr>
                        <a:t>内容组织模式</a:t>
                      </a:r>
                      <a:endParaRPr lang="en-US" altLang="en-US" sz="2000" b="1">
                        <a:latin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+mn-ea"/>
                          <a:cs typeface="宋体" panose="02010600030101010101" pitchFamily="2" charset="-122"/>
                        </a:rPr>
                        <a:t>显示内容</a:t>
                      </a:r>
                      <a:endParaRPr lang="en-US" altLang="en-US" sz="2000" b="1">
                        <a:latin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+mn-ea"/>
                          <a:cs typeface="宋体" panose="02010600030101010101" pitchFamily="2" charset="-122"/>
                        </a:rPr>
                        <a:t>显示效果</a:t>
                      </a:r>
                      <a:endParaRPr lang="en-US" altLang="en-US" sz="2000" b="1">
                        <a:latin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/>
                </a:tc>
              </a:tr>
              <a:tr h="7366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+mn-ea"/>
                          <a:cs typeface="宋体" panose="02010600030101010101" pitchFamily="2" charset="-122"/>
                        </a:rPr>
                        <a:t>分解模式</a:t>
                      </a:r>
                      <a:endParaRPr lang="en-US" altLang="en-US" sz="2000" b="1">
                        <a:latin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+mn-ea"/>
                          <a:cs typeface="宋体" panose="02010600030101010101" pitchFamily="2" charset="-122"/>
                        </a:rPr>
                        <a:t>同一个数据对象的</a:t>
                      </a:r>
                      <a:r>
                        <a:rPr lang="en-US" sz="2000" b="1">
                          <a:latin typeface="+mn-ea"/>
                          <a:cs typeface="Times New Roman" panose="02020603050405020304" pitchFamily="18" charset="0"/>
                        </a:rPr>
                        <a:t>多个</a:t>
                      </a:r>
                      <a:r>
                        <a:rPr lang="en-US" sz="2000" b="1">
                          <a:latin typeface="+mn-ea"/>
                          <a:cs typeface="宋体" panose="02010600030101010101" pitchFamily="2" charset="-122"/>
                        </a:rPr>
                        <a:t>不同</a:t>
                      </a:r>
                      <a:r>
                        <a:rPr lang="en-US" sz="2000" b="1">
                          <a:latin typeface="+mn-ea"/>
                          <a:cs typeface="Times New Roman" panose="02020603050405020304" pitchFamily="18" charset="0"/>
                        </a:rPr>
                        <a:t>视角</a:t>
                      </a:r>
                      <a:r>
                        <a:rPr lang="en-US" sz="2000" b="1">
                          <a:latin typeface="+mn-ea"/>
                          <a:cs typeface="宋体" panose="02010600030101010101" pitchFamily="2" charset="-122"/>
                        </a:rPr>
                        <a:t>分析结果</a:t>
                      </a:r>
                      <a:endParaRPr lang="en-US" altLang="en-US" sz="2000" b="1">
                        <a:latin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+mn-ea"/>
                          <a:cs typeface="宋体" panose="02010600030101010101" pitchFamily="2" charset="-122"/>
                        </a:rPr>
                        <a:t>提升数据理解的深度</a:t>
                      </a:r>
                      <a:endParaRPr lang="en-US" altLang="en-US" sz="2000" b="1">
                        <a:latin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/>
                </a:tc>
              </a:tr>
              <a:tr h="7359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+mn-ea"/>
                          <a:cs typeface="宋体" panose="02010600030101010101" pitchFamily="2" charset="-122"/>
                        </a:rPr>
                        <a:t>合并模式</a:t>
                      </a:r>
                      <a:endParaRPr lang="en-US" altLang="en-US" sz="2000" b="1">
                        <a:latin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+mn-ea"/>
                          <a:cs typeface="宋体" panose="02010600030101010101" pitchFamily="2" charset="-122"/>
                        </a:rPr>
                        <a:t>同一个视角下的不同数据对象分析结果</a:t>
                      </a:r>
                      <a:endParaRPr lang="en-US" altLang="en-US" sz="2000" b="1">
                        <a:latin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+mn-ea"/>
                          <a:cs typeface="宋体" panose="02010600030101010101" pitchFamily="2" charset="-122"/>
                        </a:rPr>
                        <a:t>提升数据理解的广度</a:t>
                      </a:r>
                      <a:endParaRPr lang="en-US" altLang="en-US" sz="2000" b="1">
                        <a:latin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/>
                </a:tc>
              </a:tr>
            </a:tbl>
          </a:graphicData>
        </a:graphic>
      </p:graphicFrame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6.4.</a:t>
            </a:r>
            <a:r>
              <a:rPr lang="en-US" altLang="zh-CN" b="1" dirty="0"/>
              <a:t>7</a:t>
            </a:r>
            <a:r>
              <a:rPr lang="zh-CN" altLang="en-US" b="1" dirty="0"/>
              <a:t> 故事（Story）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►6.4 Tableau的术语</a:t>
            </a:r>
            <a:endParaRPr lang="zh-CN" altLang="en-US" dirty="0"/>
          </a:p>
        </p:txBody>
      </p:sp>
      <p:pic>
        <p:nvPicPr>
          <p:cNvPr id="193" name="图片 19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37155" y="1076960"/>
            <a:ext cx="7105015" cy="483171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文本框 100"/>
          <p:cNvSpPr txBox="1"/>
          <p:nvPr/>
        </p:nvSpPr>
        <p:spPr>
          <a:xfrm>
            <a:off x="4295775" y="6021070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/>
            <a:r>
              <a:rPr 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 Tableau</a:t>
            </a:r>
            <a:r>
              <a:rPr 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故事示例</a:t>
            </a:r>
            <a:endParaRPr lang="zh-CN" altLang="en-US" sz="2000" b="1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6.4.</a:t>
            </a:r>
            <a:r>
              <a:rPr lang="en-US" altLang="zh-CN" b="1" dirty="0"/>
              <a:t>7</a:t>
            </a:r>
            <a:r>
              <a:rPr lang="zh-CN" altLang="en-US" b="1" dirty="0"/>
              <a:t> 故事（Story）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►6.4 Tableau的术语</a:t>
            </a:r>
            <a:endParaRPr lang="zh-CN" altLang="en-US" dirty="0"/>
          </a:p>
        </p:txBody>
      </p:sp>
      <p:pic>
        <p:nvPicPr>
          <p:cNvPr id="194" name="pic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23795" y="1412875"/>
            <a:ext cx="6712585" cy="44862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48075" y="5949315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/>
            <a:r>
              <a:rPr 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 Tableau</a:t>
            </a:r>
            <a:r>
              <a:rPr 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故事的组成要素</a:t>
            </a:r>
            <a:endParaRPr lang="zh-CN" altLang="en-US" sz="2000" b="1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6.4.</a:t>
            </a:r>
            <a:r>
              <a:rPr lang="en-US" altLang="zh-CN" b="1" dirty="0"/>
              <a:t>8</a:t>
            </a:r>
            <a:r>
              <a:rPr lang="zh-CN" altLang="en-US" b="1" dirty="0"/>
              <a:t> 参数（Parameters） 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►6.4 Tableau的术语</a:t>
            </a:r>
            <a:endParaRPr lang="zh-CN" altLang="en-US" dirty="0"/>
          </a:p>
        </p:txBody>
      </p:sp>
      <p:pic>
        <p:nvPicPr>
          <p:cNvPr id="179211" name="图片 1792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3885" y="1124585"/>
            <a:ext cx="5565140" cy="4737735"/>
          </a:xfrm>
          <a:prstGeom prst="rect">
            <a:avLst/>
          </a:prstGeom>
        </p:spPr>
      </p:pic>
      <p:sp>
        <p:nvSpPr>
          <p:cNvPr id="101" name="文本框 100"/>
          <p:cNvSpPr txBox="1"/>
          <p:nvPr/>
        </p:nvSpPr>
        <p:spPr>
          <a:xfrm>
            <a:off x="5015865" y="5949315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/>
            <a:r>
              <a:rPr 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创建参数</a:t>
            </a:r>
            <a:endParaRPr lang="zh-CN" altLang="en-US" sz="2000" b="1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6.4.</a:t>
            </a:r>
            <a:r>
              <a:rPr lang="en-US" altLang="zh-CN" b="1" dirty="0"/>
              <a:t>8</a:t>
            </a:r>
            <a:r>
              <a:rPr lang="zh-CN" altLang="en-US" b="1" dirty="0"/>
              <a:t> 参数（Parameters） 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►6.4 Tableau的术语</a:t>
            </a:r>
            <a:endParaRPr lang="zh-CN" altLang="en-US" dirty="0"/>
          </a:p>
        </p:txBody>
      </p:sp>
      <p:pic>
        <p:nvPicPr>
          <p:cNvPr id="196" name="图片 19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3795" y="1268730"/>
            <a:ext cx="7848600" cy="46018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04155" y="6021070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/>
            <a:r>
              <a:rPr 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创建计算字段</a:t>
            </a:r>
            <a:endParaRPr lang="zh-CN" altLang="en-US" sz="2000" b="1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b="1" dirty="0"/>
              <a:t>6.4.8 参数（Parameters）</a:t>
            </a:r>
            <a:endParaRPr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►6.4 Tableau的术语</a:t>
            </a:r>
            <a:endParaRPr lang="zh-CN" altLang="en-US" dirty="0"/>
          </a:p>
        </p:txBody>
      </p:sp>
      <p:pic>
        <p:nvPicPr>
          <p:cNvPr id="197" name="图片 19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2500" y="1226185"/>
            <a:ext cx="8324215" cy="4733925"/>
          </a:xfrm>
          <a:prstGeom prst="rect">
            <a:avLst/>
          </a:prstGeom>
        </p:spPr>
      </p:pic>
      <p:sp>
        <p:nvSpPr>
          <p:cNvPr id="101" name="文本框 100"/>
          <p:cNvSpPr txBox="1"/>
          <p:nvPr/>
        </p:nvSpPr>
        <p:spPr>
          <a:xfrm>
            <a:off x="5160010" y="6093460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/>
            <a:r>
              <a:rPr 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计算字段</a:t>
            </a:r>
            <a:endParaRPr lang="zh-CN" altLang="en-US" sz="2000" b="1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660775" y="972185"/>
            <a:ext cx="4890770" cy="937895"/>
          </a:xfrm>
        </p:spPr>
        <p:txBody>
          <a:bodyPr/>
          <a:lstStyle/>
          <a:p>
            <a:r>
              <a:rPr lang="zh-CN" altLang="en-US" b="1" dirty="0"/>
              <a:t>Tableau的产品家族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</a:t>
            </a:r>
            <a:r>
              <a:rPr dirty="0"/>
              <a:t>6.1 Tableau的概述</a:t>
            </a:r>
            <a:endParaRPr dirty="0"/>
          </a:p>
        </p:txBody>
      </p:sp>
      <p:graphicFrame>
        <p:nvGraphicFramePr>
          <p:cNvPr id="9" name="表格 8"/>
          <p:cNvGraphicFramePr/>
          <p:nvPr>
            <p:custDataLst>
              <p:tags r:id="rId1"/>
            </p:custDataLst>
          </p:nvPr>
        </p:nvGraphicFramePr>
        <p:xfrm>
          <a:off x="1752600" y="2346325"/>
          <a:ext cx="8608695" cy="2720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5950"/>
                <a:gridCol w="3088005"/>
                <a:gridCol w="3634740"/>
              </a:tblGrid>
              <a:tr h="469265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2000" b="1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编辑器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阅读器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/>
                </a:tc>
              </a:tr>
              <a:tr h="112585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服务器端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1">
                          <a:latin typeface="Times New Roman" panose="02020603050405020304" pitchFamily="18" charset="0"/>
                          <a:ea typeface="华文仿宋" panose="02010600040101010101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2000" b="1">
                          <a:latin typeface="Times New Roman" panose="02020603050405020304" pitchFamily="18" charset="0"/>
                          <a:ea typeface="华文仿宋" panose="02010600040101010101" charset="-122"/>
                          <a:cs typeface="Times New Roman" panose="02020603050405020304" pitchFamily="18" charset="0"/>
                        </a:rPr>
                        <a:t>ableau   Server</a:t>
                      </a:r>
                      <a:endParaRPr lang="en-US" sz="2000" b="1">
                        <a:latin typeface="Times New Roman" panose="02020603050405020304" pitchFamily="18" charset="0"/>
                        <a:ea typeface="华文仿宋" panose="02010600040101010101" charset="-122"/>
                        <a:cs typeface="Times New Roman" panose="02020603050405020304" pitchFamily="18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000" b="1">
                          <a:latin typeface="Times New Roman" panose="02020603050405020304" pitchFamily="18" charset="0"/>
                          <a:ea typeface="华文仿宋" panose="02010600040101010101" charset="-122"/>
                          <a:cs typeface="Times New Roman" panose="02020603050405020304" pitchFamily="18" charset="0"/>
                        </a:rPr>
                        <a:t>Tableau </a:t>
                      </a:r>
                      <a:r>
                        <a:rPr lang="en-US" sz="2000" b="1">
                          <a:latin typeface="Times New Roman" panose="02020603050405020304" pitchFamily="18" charset="0"/>
                          <a:ea typeface="华文仿宋" panose="02010600040101010101" charset="-122"/>
                          <a:cs typeface="Times New Roman" panose="02020603050405020304" pitchFamily="18" charset="0"/>
                        </a:rPr>
                        <a:t>Online</a:t>
                      </a:r>
                      <a:endParaRPr lang="en-US" sz="2000" b="1">
                        <a:latin typeface="Times New Roman" panose="02020603050405020304" pitchFamily="18" charset="0"/>
                        <a:ea typeface="华文仿宋" panose="02010600040101010101" charset="-122"/>
                        <a:cs typeface="Times New Roman" panose="02020603050405020304" pitchFamily="18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000" b="1">
                          <a:latin typeface="Times New Roman" panose="02020603050405020304" pitchFamily="18" charset="0"/>
                          <a:ea typeface="华文仿宋" panose="02010600040101010101" charset="-122"/>
                          <a:cs typeface="Times New Roman" panose="02020603050405020304" pitchFamily="18" charset="0"/>
                        </a:rPr>
                        <a:t>Tableau </a:t>
                      </a:r>
                      <a:r>
                        <a:rPr lang="en-US" sz="2000" b="1">
                          <a:latin typeface="Times New Roman" panose="02020603050405020304" pitchFamily="18" charset="0"/>
                          <a:ea typeface="华文仿宋" panose="02010600040101010101" charset="-122"/>
                          <a:cs typeface="Times New Roman" panose="02020603050405020304" pitchFamily="18" charset="0"/>
                        </a:rPr>
                        <a:t>Public</a:t>
                      </a:r>
                      <a:endParaRPr lang="en-US" altLang="en-US" sz="2000" b="1">
                        <a:latin typeface="Times New Roman" panose="02020603050405020304" pitchFamily="18" charset="0"/>
                        <a:ea typeface="华文仿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1">
                          <a:latin typeface="Times New Roman" panose="02020603050405020304" pitchFamily="18" charset="0"/>
                          <a:ea typeface="华文仿宋" panose="02010600040101010101" charset="-122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en-US" sz="2000" b="1">
                        <a:latin typeface="Times New Roman" panose="02020603050405020304" pitchFamily="18" charset="0"/>
                        <a:ea typeface="华文仿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/>
                </a:tc>
              </a:tr>
              <a:tr h="112585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客户端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1">
                          <a:latin typeface="Times New Roman" panose="02020603050405020304" pitchFamily="18" charset="0"/>
                          <a:ea typeface="华文仿宋" panose="02010600040101010101" charset="-122"/>
                          <a:cs typeface="Times New Roman" panose="02020603050405020304" pitchFamily="18" charset="0"/>
                        </a:rPr>
                        <a:t>Tableau Desktop</a:t>
                      </a:r>
                      <a:endParaRPr lang="en-US" sz="2000" b="1">
                        <a:latin typeface="Times New Roman" panose="02020603050405020304" pitchFamily="18" charset="0"/>
                        <a:ea typeface="华文仿宋" panose="02010600040101010101" charset="-122"/>
                        <a:cs typeface="Times New Roman" panose="02020603050405020304" pitchFamily="18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000" b="1">
                          <a:latin typeface="Times New Roman" panose="02020603050405020304" pitchFamily="18" charset="0"/>
                          <a:ea typeface="华文仿宋" panose="02010600040101010101" charset="-122"/>
                          <a:cs typeface="Times New Roman" panose="02020603050405020304" pitchFamily="18" charset="0"/>
                        </a:rPr>
                        <a:t>Tableau </a:t>
                      </a:r>
                      <a:r>
                        <a:rPr lang="en-US" sz="2000" b="1">
                          <a:latin typeface="Times New Roman" panose="02020603050405020304" pitchFamily="18" charset="0"/>
                          <a:ea typeface="华文仿宋" panose="02010600040101010101" charset="-122"/>
                          <a:cs typeface="Times New Roman" panose="02020603050405020304" pitchFamily="18" charset="0"/>
                        </a:rPr>
                        <a:t>Public</a:t>
                      </a:r>
                      <a:endParaRPr lang="en-US" sz="2000" b="1">
                        <a:latin typeface="Times New Roman" panose="02020603050405020304" pitchFamily="18" charset="0"/>
                        <a:ea typeface="华文仿宋" panose="02010600040101010101" charset="-122"/>
                        <a:cs typeface="Times New Roman" panose="02020603050405020304" pitchFamily="18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000" b="1">
                          <a:latin typeface="Times New Roman" panose="02020603050405020304" pitchFamily="18" charset="0"/>
                          <a:ea typeface="华文仿宋" panose="02010600040101010101" charset="-122"/>
                          <a:cs typeface="Times New Roman" panose="02020603050405020304" pitchFamily="18" charset="0"/>
                        </a:rPr>
                        <a:t>Tableau Prep Builder</a:t>
                      </a:r>
                      <a:endParaRPr lang="en-US" altLang="en-US" sz="2000" b="1">
                        <a:latin typeface="Times New Roman" panose="02020603050405020304" pitchFamily="18" charset="0"/>
                        <a:ea typeface="华文仿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1">
                          <a:latin typeface="Times New Roman" panose="02020603050405020304" pitchFamily="18" charset="0"/>
                          <a:ea typeface="华文仿宋" panose="02010600040101010101" charset="-122"/>
                          <a:cs typeface="Times New Roman" panose="02020603050405020304" pitchFamily="18" charset="0"/>
                        </a:rPr>
                        <a:t>Tableau Reader</a:t>
                      </a:r>
                      <a:endParaRPr lang="en-US" sz="2000" b="1">
                        <a:latin typeface="Times New Roman" panose="02020603050405020304" pitchFamily="18" charset="0"/>
                        <a:ea typeface="华文仿宋" panose="02010600040101010101" charset="-122"/>
                        <a:cs typeface="Times New Roman" panose="02020603050405020304" pitchFamily="18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000" b="1">
                          <a:latin typeface="Times New Roman" panose="02020603050405020304" pitchFamily="18" charset="0"/>
                          <a:ea typeface="华文仿宋" panose="02010600040101010101" charset="-122"/>
                          <a:cs typeface="Times New Roman" panose="02020603050405020304" pitchFamily="18" charset="0"/>
                        </a:rPr>
                        <a:t>Tableau </a:t>
                      </a:r>
                      <a:r>
                        <a:rPr lang="en-US" sz="2000" b="1">
                          <a:latin typeface="Times New Roman" panose="02020603050405020304" pitchFamily="18" charset="0"/>
                          <a:ea typeface="华文仿宋" panose="02010600040101010101" charset="-122"/>
                          <a:cs typeface="Times New Roman" panose="02020603050405020304" pitchFamily="18" charset="0"/>
                        </a:rPr>
                        <a:t>Mobile</a:t>
                      </a:r>
                      <a:endParaRPr lang="en-US" altLang="en-US" sz="2000" b="1">
                        <a:latin typeface="Times New Roman" panose="02020603050405020304" pitchFamily="18" charset="0"/>
                        <a:ea typeface="华文仿宋" panose="0201060004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/>
                </a:tc>
              </a:tr>
            </a:tbl>
          </a:graphicData>
        </a:graphic>
      </p:graphicFrame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6.4.</a:t>
            </a:r>
            <a:r>
              <a:rPr lang="en-US" altLang="zh-CN" b="1" dirty="0"/>
              <a:t>9</a:t>
            </a:r>
            <a:r>
              <a:rPr lang="zh-CN" altLang="en-US" b="1" dirty="0"/>
              <a:t> 维度(Dimension)与度量(Measure) 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►6.4 Tableau的术语</a:t>
            </a:r>
            <a:endParaRPr lang="zh-CN" altLang="en-US" dirty="0"/>
          </a:p>
        </p:txBody>
      </p:sp>
      <p:pic>
        <p:nvPicPr>
          <p:cNvPr id="179213" name="pic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30295" y="1048385"/>
            <a:ext cx="5058410" cy="4885055"/>
          </a:xfrm>
          <a:prstGeom prst="rect">
            <a:avLst/>
          </a:prstGeom>
        </p:spPr>
      </p:pic>
      <p:sp>
        <p:nvSpPr>
          <p:cNvPr id="101" name="文本框 100"/>
          <p:cNvSpPr txBox="1"/>
          <p:nvPr/>
        </p:nvSpPr>
        <p:spPr>
          <a:xfrm>
            <a:off x="3432175" y="6021070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266700" algn="ctr"/>
            <a:r>
              <a:rPr lang="zh-CN" sz="2000" b="1">
                <a:latin typeface="等线" panose="02010600030101010101" charset="-122"/>
                <a:ea typeface="宋体" panose="02010600030101010101" pitchFamily="2" charset="-122"/>
              </a:rPr>
              <a:t>数据窗格中显示的维度与度量</a:t>
            </a:r>
            <a:endParaRPr lang="zh-CN" altLang="en-US" sz="2000" b="1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6.4.</a:t>
            </a:r>
            <a:r>
              <a:rPr lang="en-US" altLang="zh-CN" b="1" dirty="0"/>
              <a:t>9</a:t>
            </a:r>
            <a:r>
              <a:rPr lang="zh-CN" altLang="en-US" b="1" dirty="0"/>
              <a:t> 维度(Dimension)与度量(Measure) 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►6.4 Tableau的术语</a:t>
            </a:r>
            <a:endParaRPr lang="zh-CN" altLang="en-US" dirty="0"/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1828800" y="2476500"/>
          <a:ext cx="8533765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165"/>
                <a:gridCol w="2844165"/>
                <a:gridCol w="2844165"/>
              </a:tblGrid>
              <a:tr h="381000"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b="1"/>
                        <a:t>维度和度量的区别</a:t>
                      </a:r>
                      <a:endParaRPr lang="zh-CN" altLang="en-US" sz="2000" b="1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381000"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2000" b="1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维度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度量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/>
                </a:tc>
              </a:tr>
              <a:tr h="3810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英文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Dimensions</a:t>
                      </a:r>
                      <a:endParaRPr lang="en-US" altLang="en-US" sz="2000" b="1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Measure</a:t>
                      </a: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</a:t>
                      </a:r>
                      <a:endParaRPr lang="en-US" altLang="en-US" sz="2000" b="1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/>
                </a:tc>
              </a:tr>
              <a:tr h="3810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数据类型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定性数据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定量数据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/>
                </a:tc>
              </a:tr>
              <a:tr h="3810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举例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名称，日期和地理数据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数值及定量值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/>
                </a:tc>
              </a:tr>
            </a:tbl>
          </a:graphicData>
        </a:graphic>
      </p:graphicFrame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6.4.</a:t>
            </a:r>
            <a:r>
              <a:rPr lang="en-US" altLang="zh-CN" b="1" dirty="0"/>
              <a:t>9</a:t>
            </a:r>
            <a:r>
              <a:rPr lang="zh-CN" altLang="en-US" b="1" dirty="0"/>
              <a:t> 维度(Dimension)与度量(Measure) 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►6.4 Tableau的术语</a:t>
            </a:r>
            <a:endParaRPr lang="zh-CN" altLang="en-US" dirty="0"/>
          </a:p>
        </p:txBody>
      </p:sp>
      <p:pic>
        <p:nvPicPr>
          <p:cNvPr id="198" name="图片 19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11600" y="1062355"/>
            <a:ext cx="3639185" cy="4732655"/>
          </a:xfrm>
          <a:prstGeom prst="rect">
            <a:avLst/>
          </a:prstGeom>
        </p:spPr>
      </p:pic>
      <p:sp>
        <p:nvSpPr>
          <p:cNvPr id="101" name="文本框 100"/>
          <p:cNvSpPr txBox="1"/>
          <p:nvPr/>
        </p:nvSpPr>
        <p:spPr>
          <a:xfrm>
            <a:off x="4439920" y="6021070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/>
            <a:r>
              <a:rPr 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将维度转换为度量</a:t>
            </a:r>
            <a:endParaRPr lang="zh-CN" altLang="en-US" sz="2000" b="1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6.4.</a:t>
            </a:r>
            <a:r>
              <a:rPr lang="en-US" altLang="zh-CN" b="1" dirty="0"/>
              <a:t>10</a:t>
            </a:r>
            <a:r>
              <a:rPr lang="zh-CN" altLang="en-US" b="1" dirty="0"/>
              <a:t> 连续字段（Continuous Fields）与离散字段(Discrete Fields) 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►6.4 Tableau的术语</a:t>
            </a:r>
            <a:endParaRPr lang="zh-CN" altLang="en-US" dirty="0"/>
          </a:p>
        </p:txBody>
      </p:sp>
      <p:pic>
        <p:nvPicPr>
          <p:cNvPr id="199" name="图片 1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4680" y="3140710"/>
            <a:ext cx="7693025" cy="1324610"/>
          </a:xfrm>
          <a:prstGeom prst="rect">
            <a:avLst/>
          </a:prstGeom>
        </p:spPr>
      </p:pic>
      <p:sp>
        <p:nvSpPr>
          <p:cNvPr id="101" name="文本框 100"/>
          <p:cNvSpPr txBox="1"/>
          <p:nvPr/>
        </p:nvSpPr>
        <p:spPr>
          <a:xfrm>
            <a:off x="4655820" y="4580890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/>
            <a:r>
              <a:rPr lang="en-US" sz="2000" b="1">
                <a:latin typeface="等线" panose="02010600030101010101" charset="-122"/>
                <a:ea typeface="宋体" panose="02010600030101010101" pitchFamily="2" charset="-122"/>
              </a:rPr>
              <a:t> </a:t>
            </a:r>
            <a:r>
              <a:rPr 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胶囊</a:t>
            </a:r>
            <a:endParaRPr lang="zh-CN" altLang="en-US" sz="2000" b="1"/>
          </a:p>
        </p:txBody>
      </p:sp>
      <p:sp>
        <p:nvSpPr>
          <p:cNvPr id="4" name="文本框 3"/>
          <p:cNvSpPr txBox="1"/>
          <p:nvPr/>
        </p:nvSpPr>
        <p:spPr>
          <a:xfrm>
            <a:off x="871220" y="1988820"/>
            <a:ext cx="10111105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127000"/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      </a:t>
            </a:r>
            <a:r>
              <a:rPr 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绿色表示</a:t>
            </a:r>
            <a:r>
              <a:rPr lang="zh-CN" sz="2000" b="1">
                <a:ea typeface="宋体" panose="02010600030101010101" pitchFamily="2" charset="-122"/>
              </a:rPr>
              <a:t>连续</a:t>
            </a:r>
            <a:r>
              <a:rPr 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Continuous</a:t>
            </a:r>
            <a:r>
              <a:rPr 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）字段，</a:t>
            </a:r>
            <a:r>
              <a:rPr lang="zh-CN" sz="2000" b="1">
                <a:ea typeface="宋体" panose="02010600030101010101" pitchFamily="2" charset="-122"/>
              </a:rPr>
              <a:t>字段值被视为无限范围。通常，连续字段会向视图中添加轴。</a:t>
            </a:r>
            <a:r>
              <a:rPr 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如</a:t>
            </a:r>
            <a:r>
              <a:rPr lang="zh-CN" sz="2000" b="1">
                <a:ea typeface="宋体" panose="02010600030101010101" pitchFamily="2" charset="-122"/>
              </a:rPr>
              <a:t>图</a:t>
            </a:r>
            <a:r>
              <a:rPr lang="en-US" sz="2000" b="1">
                <a:latin typeface="等线" panose="02010600030101010101" charset="-122"/>
                <a:ea typeface="宋体" panose="02010600030101010101" pitchFamily="2" charset="-122"/>
              </a:rPr>
              <a:t>6- 39</a:t>
            </a:r>
            <a:r>
              <a:rPr 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所示。蓝色表示</a:t>
            </a:r>
            <a:r>
              <a:rPr lang="zh-CN" sz="2000" b="1">
                <a:ea typeface="宋体" panose="02010600030101010101" pitchFamily="2" charset="-122"/>
              </a:rPr>
              <a:t>离散</a:t>
            </a:r>
            <a:r>
              <a:rPr 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Discrete</a:t>
            </a:r>
            <a:r>
              <a:rPr 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）字段，</a:t>
            </a:r>
            <a:r>
              <a:rPr lang="zh-CN" sz="2000" b="1">
                <a:ea typeface="宋体" panose="02010600030101010101" pitchFamily="2" charset="-122"/>
              </a:rPr>
              <a:t>离散值被视为有限</a:t>
            </a:r>
            <a:r>
              <a:rPr 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的</a:t>
            </a:r>
            <a:r>
              <a:rPr lang="zh-CN" sz="2000" b="1">
                <a:ea typeface="宋体" panose="02010600030101010101" pitchFamily="2" charset="-122"/>
              </a:rPr>
              <a:t>。</a:t>
            </a:r>
            <a:endParaRPr lang="zh-CN" altLang="en-US" sz="2000" b="1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914400" y="2438400"/>
            <a:ext cx="6951980" cy="1143000"/>
          </a:xfrm>
        </p:spPr>
        <p:txBody>
          <a:bodyPr/>
          <a:lstStyle/>
          <a:p>
            <a:r>
              <a:rPr sz="4800" dirty="0"/>
              <a:t>6.5 Tableau的关键技术</a:t>
            </a:r>
            <a:endParaRPr sz="4800" dirty="0"/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3935760" y="4077072"/>
            <a:ext cx="4320480" cy="1752600"/>
          </a:xfrm>
        </p:spPr>
        <p:txBody>
          <a:bodyPr/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▲</a:t>
            </a:r>
            <a:r>
              <a:rPr sz="2000" dirty="0">
                <a:solidFill>
                  <a:schemeClr val="bg1">
                    <a:lumMod val="50000"/>
                  </a:schemeClr>
                </a:solidFill>
              </a:rPr>
              <a:t>6.4 Tableau的术语</a:t>
            </a:r>
            <a:endParaRPr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zh-CN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2000" dirty="0"/>
              <a:t>▼</a:t>
            </a:r>
            <a:r>
              <a:rPr sz="2000" dirty="0"/>
              <a:t>6.5 Tableau的关键技术</a:t>
            </a:r>
            <a:endParaRPr sz="2000" dirty="0"/>
          </a:p>
        </p:txBody>
      </p:sp>
    </p:spTree>
  </p:cSld>
  <p:clrMapOvr>
    <a:masterClrMapping/>
  </p:clrMapOvr>
  <p:transition>
    <p:blinds dir="vert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6.5.1.VizQL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</a:t>
            </a:r>
            <a:r>
              <a:rPr dirty="0"/>
              <a:t>6.5 Tableau的关键技术</a:t>
            </a:r>
            <a:endParaRPr dirty="0"/>
          </a:p>
        </p:txBody>
      </p:sp>
      <p:pic>
        <p:nvPicPr>
          <p:cNvPr id="179228" name="图片 17922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19755" y="1177290"/>
            <a:ext cx="6283960" cy="47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文本框 100"/>
          <p:cNvSpPr txBox="1"/>
          <p:nvPr/>
        </p:nvSpPr>
        <p:spPr>
          <a:xfrm>
            <a:off x="4799965" y="6021070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/>
            <a:r>
              <a:rPr lang="en-US" sz="2000" b="1">
                <a:latin typeface="等线" panose="02010600030101010101" charset="-122"/>
                <a:ea typeface="宋体" panose="02010600030101010101" pitchFamily="2" charset="-122"/>
              </a:rPr>
              <a:t> VizQL</a:t>
            </a:r>
            <a:r>
              <a:rPr lang="zh-CN" sz="2000" b="1">
                <a:ea typeface="宋体" panose="02010600030101010101" pitchFamily="2" charset="-122"/>
              </a:rPr>
              <a:t>的框架结构</a:t>
            </a:r>
            <a:endParaRPr lang="zh-CN" altLang="en-US" sz="2000" b="1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6.5.1.VizQL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►6.5 Tableau的关键技术</a:t>
            </a:r>
            <a:endParaRPr lang="zh-CN" altLang="en-US" dirty="0"/>
          </a:p>
        </p:txBody>
      </p:sp>
      <p:pic>
        <p:nvPicPr>
          <p:cNvPr id="179229" name="pic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39"/>
          <a:stretch>
            <a:fillRect/>
          </a:stretch>
        </p:blipFill>
        <p:spPr>
          <a:xfrm>
            <a:off x="1437005" y="1073150"/>
            <a:ext cx="5154295" cy="52520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文本框 2"/>
          <p:cNvSpPr txBox="1"/>
          <p:nvPr/>
        </p:nvSpPr>
        <p:spPr>
          <a:xfrm>
            <a:off x="6744335" y="3429000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127000"/>
            <a:r>
              <a:rPr lang="en-US" sz="2000" b="1">
                <a:latin typeface="等线" panose="02010600030101010101" charset="-122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sz="2000" b="1">
                <a:latin typeface="等线" panose="02010600030101010101" charset="-122"/>
                <a:ea typeface="宋体" panose="02010600030101010101" pitchFamily="2" charset="-122"/>
              </a:rPr>
              <a:t>izQL</a:t>
            </a:r>
            <a:r>
              <a:rPr lang="zh-CN" sz="2000" b="1">
                <a:latin typeface="等线" panose="02010600030101010101" charset="-122"/>
                <a:ea typeface="宋体" panose="02010600030101010101" pitchFamily="2" charset="-122"/>
              </a:rPr>
              <a:t>的框架结构</a:t>
            </a:r>
            <a:endParaRPr lang="zh-CN" altLang="en-US" sz="2000" b="1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6.5.1.VizQL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►6.5 Tableau的关键技术</a:t>
            </a:r>
            <a:endParaRPr lang="zh-CN" altLang="en-US" dirty="0"/>
          </a:p>
        </p:txBody>
      </p:sp>
      <p:pic>
        <p:nvPicPr>
          <p:cNvPr id="179230" name="图片 179230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81020" y="1160780"/>
            <a:ext cx="6647180" cy="5001260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3575685" y="6236970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266700" algn="ctr"/>
            <a:r>
              <a:rPr lang="zh-CN" sz="2000" b="1">
                <a:latin typeface="等线 Light" panose="02010600030101010101" charset="-122"/>
                <a:ea typeface="黑体" panose="02010609060101010101" charset="-122"/>
              </a:rPr>
              <a:t>在</a:t>
            </a:r>
            <a:r>
              <a:rPr lang="en-US" sz="2000" b="1">
                <a:latin typeface="等线 Light" panose="02010600030101010101" charset="-122"/>
                <a:ea typeface="黑体" panose="02010609060101010101" charset="-122"/>
              </a:rPr>
              <a:t>Tableau</a:t>
            </a:r>
            <a:r>
              <a:rPr lang="zh-CN" sz="2000" b="1">
                <a:latin typeface="等线 Light" panose="02010600030101010101" charset="-122"/>
                <a:ea typeface="黑体" panose="02010609060101010101" charset="-122"/>
              </a:rPr>
              <a:t>中以拖拽方式增加字段</a:t>
            </a:r>
            <a:r>
              <a:rPr lang="en-US" sz="2000" b="1">
                <a:latin typeface="等线 Light" panose="02010600030101010101" charset="-122"/>
                <a:ea typeface="黑体" panose="02010609060101010101" charset="-122"/>
              </a:rPr>
              <a:t>order</a:t>
            </a:r>
            <a:endParaRPr lang="zh-CN" altLang="en-US" sz="2000" b="1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6.5.1.VizQL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►6.5 Tableau的关键技术</a:t>
            </a:r>
            <a:endParaRPr lang="zh-CN" altLang="en-US" dirty="0"/>
          </a:p>
        </p:txBody>
      </p:sp>
      <p:pic>
        <p:nvPicPr>
          <p:cNvPr id="179231" name="图片 17923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14675" y="1186815"/>
            <a:ext cx="6530975" cy="4911090"/>
          </a:xfrm>
          <a:prstGeom prst="rect">
            <a:avLst/>
          </a:prstGeom>
          <a:noFill/>
        </p:spPr>
      </p:pic>
      <p:sp>
        <p:nvSpPr>
          <p:cNvPr id="101" name="文本框 100"/>
          <p:cNvSpPr txBox="1"/>
          <p:nvPr/>
        </p:nvSpPr>
        <p:spPr>
          <a:xfrm>
            <a:off x="3503930" y="6236970"/>
            <a:ext cx="5080000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/>
            <a:r>
              <a:rPr lang="en-US" altLang="zh-CN" sz="2000" b="1">
                <a:latin typeface="+mn-ea"/>
                <a:ea typeface="+mn-ea"/>
                <a:cs typeface="+mn-ea"/>
              </a:rPr>
              <a:t>   </a:t>
            </a:r>
            <a:r>
              <a:rPr lang="zh-CN" sz="2000" b="1">
                <a:latin typeface="+mn-ea"/>
                <a:ea typeface="+mn-ea"/>
                <a:cs typeface="+mn-ea"/>
              </a:rPr>
              <a:t>查看</a:t>
            </a:r>
            <a:r>
              <a:rPr lang="en-US" sz="2000" b="1">
                <a:latin typeface="+mn-ea"/>
                <a:ea typeface="+mn-ea"/>
                <a:cs typeface="+mn-ea"/>
              </a:rPr>
              <a:t>Tableau</a:t>
            </a:r>
            <a:r>
              <a:rPr lang="zh-CN" sz="2000" b="1">
                <a:latin typeface="+mn-ea"/>
                <a:ea typeface="+mn-ea"/>
                <a:cs typeface="+mn-ea"/>
              </a:rPr>
              <a:t>自动生成的</a:t>
            </a:r>
            <a:r>
              <a:rPr lang="en-US" sz="2000" b="1">
                <a:latin typeface="+mn-ea"/>
                <a:ea typeface="+mn-ea"/>
                <a:cs typeface="+mn-ea"/>
              </a:rPr>
              <a:t>SQL</a:t>
            </a:r>
            <a:r>
              <a:rPr lang="zh-CN" sz="2000" b="1">
                <a:latin typeface="+mn-ea"/>
                <a:ea typeface="+mn-ea"/>
                <a:cs typeface="+mn-ea"/>
              </a:rPr>
              <a:t>代码及其执行性能</a:t>
            </a:r>
            <a:endParaRPr lang="zh-CN" altLang="en-US" sz="2000" b="1"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6.5.2.Hyper技术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►6.5 Tableau的关键技术</a:t>
            </a:r>
            <a:endParaRPr lang="zh-CN" altLang="en-US" dirty="0"/>
          </a:p>
        </p:txBody>
      </p:sp>
      <p:pic>
        <p:nvPicPr>
          <p:cNvPr id="105" name="pic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46220" y="1123950"/>
            <a:ext cx="4397375" cy="4946015"/>
          </a:xfrm>
          <a:prstGeom prst="rect">
            <a:avLst/>
          </a:prstGeom>
        </p:spPr>
      </p:pic>
      <p:sp>
        <p:nvSpPr>
          <p:cNvPr id="101" name="文本框 100"/>
          <p:cNvSpPr txBox="1"/>
          <p:nvPr/>
        </p:nvSpPr>
        <p:spPr>
          <a:xfrm>
            <a:off x="4222750" y="6165215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/>
            <a:r>
              <a:rPr lang="en-US" sz="2000" b="1">
                <a:latin typeface="等线" panose="02010600030101010101" charset="-122"/>
                <a:ea typeface="宋体" panose="02010600030101010101" pitchFamily="2" charset="-122"/>
              </a:rPr>
              <a:t> HyPer</a:t>
            </a:r>
            <a:r>
              <a:rPr lang="zh-CN" sz="2000" b="1">
                <a:ea typeface="宋体" panose="02010600030101010101" pitchFamily="2" charset="-122"/>
              </a:rPr>
              <a:t>与传统解决方案的区别</a:t>
            </a:r>
            <a:endParaRPr lang="zh-CN" altLang="en-US" sz="2000" b="1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en-US" altLang="zh-CN" b="1" dirty="0"/>
              <a:t>6.1.1 </a:t>
            </a:r>
            <a:r>
              <a:rPr lang="zh-CN" altLang="en-US" b="1" dirty="0"/>
              <a:t>Tableau Prep Builder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</a:t>
            </a:r>
            <a:r>
              <a:rPr dirty="0"/>
              <a:t>6.1 Tableau的概述</a:t>
            </a:r>
            <a:endParaRPr dirty="0"/>
          </a:p>
        </p:txBody>
      </p:sp>
      <p:pic>
        <p:nvPicPr>
          <p:cNvPr id="88" name="图片 8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94355" y="1258570"/>
            <a:ext cx="6264910" cy="453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3503930" y="5876925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266700" algn="ctr"/>
            <a:r>
              <a:rPr lang="en-US" sz="2000" b="1">
                <a:latin typeface="等线 Light" panose="02010600030101010101" charset="-122"/>
                <a:ea typeface="黑体" panose="02010609060101010101" charset="-122"/>
                <a:cs typeface="Times New Roman" panose="02020603050405020304" pitchFamily="18" charset="0"/>
              </a:rPr>
              <a:t> Tableau Prep Builder</a:t>
            </a:r>
            <a:r>
              <a:rPr lang="zh-CN" sz="2000" b="1">
                <a:latin typeface="等线 Light" panose="02010600030101010101" charset="-122"/>
                <a:ea typeface="黑体" panose="02010609060101010101" charset="-122"/>
              </a:rPr>
              <a:t>的运行界面</a:t>
            </a:r>
            <a:endParaRPr lang="zh-CN" altLang="en-US" sz="2000" b="1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6.5.2.Hyper技术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►6.5 Tableau的关键技术</a:t>
            </a:r>
            <a:endParaRPr lang="zh-CN" altLang="en-US" dirty="0"/>
          </a:p>
        </p:txBody>
      </p:sp>
      <p:pic>
        <p:nvPicPr>
          <p:cNvPr id="107" name="pic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40560" y="1542415"/>
            <a:ext cx="7005955" cy="3180715"/>
          </a:xfrm>
          <a:prstGeom prst="rect">
            <a:avLst/>
          </a:prstGeom>
        </p:spPr>
      </p:pic>
      <p:sp>
        <p:nvSpPr>
          <p:cNvPr id="101" name="文本框 100"/>
          <p:cNvSpPr txBox="1"/>
          <p:nvPr/>
        </p:nvSpPr>
        <p:spPr>
          <a:xfrm>
            <a:off x="3288030" y="4869180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266700" algn="ctr"/>
            <a:r>
              <a:rPr lang="en-US" sz="2000" b="1">
                <a:latin typeface="等线 Light" panose="02010600030101010101" charset="-122"/>
                <a:ea typeface="黑体" panose="02010609060101010101" charset="-122"/>
                <a:cs typeface="Times New Roman" panose="02020603050405020304" pitchFamily="18" charset="0"/>
              </a:rPr>
              <a:t> H</a:t>
            </a:r>
            <a:r>
              <a:rPr lang="en-US" sz="2000" b="1">
                <a:latin typeface="等线 Light" panose="02010600030101010101" charset="-122"/>
                <a:ea typeface="黑体" panose="02010609060101010101" charset="-122"/>
              </a:rPr>
              <a:t>y</a:t>
            </a:r>
            <a:r>
              <a:rPr lang="en-US" sz="2000" b="1">
                <a:latin typeface="等线 Light" panose="02010600030101010101" charset="-122"/>
                <a:ea typeface="黑体" panose="02010609060101010101" charset="-122"/>
                <a:cs typeface="Times New Roman" panose="02020603050405020304" pitchFamily="18" charset="0"/>
              </a:rPr>
              <a:t>per</a:t>
            </a:r>
            <a:r>
              <a:rPr lang="zh-CN" sz="2000" b="1">
                <a:latin typeface="等线 Light" panose="02010600030101010101" charset="-122"/>
                <a:ea typeface="黑体" panose="02010609060101010101" charset="-122"/>
              </a:rPr>
              <a:t>的特征</a:t>
            </a:r>
            <a:endParaRPr lang="zh-CN" altLang="en-US" sz="2000" b="1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914400" y="2438400"/>
            <a:ext cx="6951980" cy="1143000"/>
          </a:xfrm>
        </p:spPr>
        <p:txBody>
          <a:bodyPr/>
          <a:lstStyle/>
          <a:p>
            <a:r>
              <a:rPr sz="4800" dirty="0"/>
              <a:t>6.6 Tableau的操作方法</a:t>
            </a:r>
            <a:endParaRPr sz="4800" dirty="0"/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3935760" y="4077072"/>
            <a:ext cx="4320480" cy="1752600"/>
          </a:xfrm>
        </p:spPr>
        <p:txBody>
          <a:bodyPr/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▲</a:t>
            </a:r>
            <a:r>
              <a:rPr sz="2000" dirty="0">
                <a:solidFill>
                  <a:schemeClr val="bg1">
                    <a:lumMod val="50000"/>
                  </a:schemeClr>
                </a:solidFill>
              </a:rPr>
              <a:t>6.5 Tableau的关键技术</a:t>
            </a:r>
            <a:endParaRPr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zh-CN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2000" dirty="0"/>
              <a:t>▼</a:t>
            </a:r>
            <a:r>
              <a:rPr sz="2000" dirty="0"/>
              <a:t>6.6 Tableau的操作方法</a:t>
            </a:r>
            <a:endParaRPr sz="2000" dirty="0"/>
          </a:p>
        </p:txBody>
      </p:sp>
    </p:spTree>
  </p:cSld>
  <p:clrMapOvr>
    <a:masterClrMapping/>
  </p:clrMapOvr>
  <p:transition>
    <p:blinds dir="vert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6.6.1 连接至数据来源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►6.6 Tableau的操作方法</a:t>
            </a:r>
            <a:endParaRPr lang="en-US" altLang="zh-CN" dirty="0"/>
          </a:p>
        </p:txBody>
      </p:sp>
      <p:pic>
        <p:nvPicPr>
          <p:cNvPr id="27" name="图片 2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050" y="1068070"/>
            <a:ext cx="7925435" cy="4775835"/>
          </a:xfrm>
          <a:prstGeom prst="rect">
            <a:avLst/>
          </a:prstGeom>
        </p:spPr>
      </p:pic>
      <p:sp>
        <p:nvSpPr>
          <p:cNvPr id="101" name="文本框 100"/>
          <p:cNvSpPr txBox="1"/>
          <p:nvPr/>
        </p:nvSpPr>
        <p:spPr>
          <a:xfrm>
            <a:off x="3719195" y="6165215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/>
            <a:r>
              <a:rPr lang="en-US" altLang="zh-CN" sz="2000" b="1">
                <a:ea typeface="宋体" panose="02010600030101010101" pitchFamily="2" charset="-122"/>
              </a:rPr>
              <a:t>          </a:t>
            </a:r>
            <a:r>
              <a:rPr lang="zh-CN" sz="2000" b="1">
                <a:ea typeface="宋体" panose="02010600030101010101" pitchFamily="2" charset="-122"/>
              </a:rPr>
              <a:t>跳转至</a:t>
            </a:r>
            <a:r>
              <a:rPr lang="en-US" sz="2000" b="1">
                <a:latin typeface="等线" panose="02010600030101010101" charset="-122"/>
                <a:ea typeface="宋体" panose="02010600030101010101" pitchFamily="2" charset="-122"/>
              </a:rPr>
              <a:t>Tableau</a:t>
            </a:r>
            <a:r>
              <a:rPr lang="zh-CN" sz="2000" b="1">
                <a:ea typeface="宋体" panose="02010600030101010101" pitchFamily="2" charset="-122"/>
              </a:rPr>
              <a:t>首页</a:t>
            </a:r>
            <a:endParaRPr lang="zh-CN" altLang="en-US" sz="2000" b="1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6.6.1 连接至数据来源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►6.6 Tableau的操作方法</a:t>
            </a:r>
            <a:endParaRPr lang="en-US" altLang="zh-CN" dirty="0"/>
          </a:p>
        </p:txBody>
      </p:sp>
      <p:pic>
        <p:nvPicPr>
          <p:cNvPr id="205" name="图片 20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870" y="1111885"/>
            <a:ext cx="8333105" cy="50552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224020" y="6236970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/>
            <a:r>
              <a:rPr lang="en-US" altLang="zh-CN" sz="2000" b="1">
                <a:ea typeface="宋体" panose="02010600030101010101" pitchFamily="2" charset="-122"/>
              </a:rPr>
              <a:t>         </a:t>
            </a:r>
            <a:r>
              <a:rPr lang="zh-CN" sz="2000" b="1">
                <a:ea typeface="宋体" panose="02010600030101010101" pitchFamily="2" charset="-122"/>
              </a:rPr>
              <a:t>与数据来源建立连接</a:t>
            </a:r>
            <a:endParaRPr lang="zh-CN" altLang="en-US" sz="2000" b="1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>
                <a:sym typeface="+mn-ea"/>
              </a:rPr>
              <a:t>6.6.1 连接至数据来源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►6.6 Tableau的操作方法</a:t>
            </a:r>
            <a:endParaRPr lang="en-US" altLang="zh-CN" dirty="0"/>
          </a:p>
        </p:txBody>
      </p:sp>
      <p:pic>
        <p:nvPicPr>
          <p:cNvPr id="206" name="图片 20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205" y="1123950"/>
            <a:ext cx="7332980" cy="4576445"/>
          </a:xfrm>
          <a:prstGeom prst="rect">
            <a:avLst/>
          </a:prstGeom>
        </p:spPr>
      </p:pic>
      <p:sp>
        <p:nvSpPr>
          <p:cNvPr id="101" name="文本框 100"/>
          <p:cNvSpPr txBox="1"/>
          <p:nvPr/>
        </p:nvSpPr>
        <p:spPr>
          <a:xfrm>
            <a:off x="3863975" y="5876925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/>
            <a:r>
              <a:rPr lang="en-US" altLang="zh-CN" sz="2000" b="1">
                <a:ea typeface="宋体" panose="02010600030101010101" pitchFamily="2" charset="-122"/>
              </a:rPr>
              <a:t>     </a:t>
            </a:r>
            <a:r>
              <a:rPr lang="zh-CN" sz="2000" b="1">
                <a:ea typeface="宋体" panose="02010600030101010101" pitchFamily="2" charset="-122"/>
              </a:rPr>
              <a:t>数据来源的连接及其显示</a:t>
            </a:r>
            <a:endParaRPr lang="zh-CN" altLang="en-US" sz="2000" b="1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6.6.2 工作表及视图的编辑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</a:t>
            </a:r>
            <a:r>
              <a:rPr dirty="0"/>
              <a:t>6.6 Tableau的操作方法</a:t>
            </a:r>
            <a:endParaRPr dirty="0"/>
          </a:p>
        </p:txBody>
      </p:sp>
      <p:pic>
        <p:nvPicPr>
          <p:cNvPr id="18" name="图片 1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45" y="1196975"/>
            <a:ext cx="8405495" cy="4683760"/>
          </a:xfrm>
          <a:prstGeom prst="rect">
            <a:avLst/>
          </a:prstGeom>
        </p:spPr>
      </p:pic>
      <p:sp>
        <p:nvSpPr>
          <p:cNvPr id="101" name="文本框 100"/>
          <p:cNvSpPr txBox="1"/>
          <p:nvPr/>
        </p:nvSpPr>
        <p:spPr>
          <a:xfrm>
            <a:off x="4079875" y="6093460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/>
            <a:r>
              <a:rPr lang="en-US" sz="2000" b="1">
                <a:latin typeface="等线" panose="02010600030101010101" charset="-122"/>
                <a:ea typeface="宋体" panose="02010600030101010101" pitchFamily="2" charset="-122"/>
              </a:rPr>
              <a:t> </a:t>
            </a:r>
            <a:r>
              <a:rPr lang="zh-CN" sz="2000" b="1">
                <a:ea typeface="宋体" panose="02010600030101010101" pitchFamily="2" charset="-122"/>
              </a:rPr>
              <a:t>视图的编辑区域</a:t>
            </a:r>
            <a:endParaRPr lang="zh-CN" altLang="en-US" sz="2000" b="1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6.6.2 工作表及视图的编辑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►6.6 Tableau的操作方法</a:t>
            </a:r>
            <a:endParaRPr lang="zh-CN" altLang="en-US" dirty="0"/>
          </a:p>
        </p:txBody>
      </p:sp>
      <p:pic>
        <p:nvPicPr>
          <p:cNvPr id="207" name="图片 20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940" y="1412875"/>
            <a:ext cx="7990205" cy="45453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56000" y="6165215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/>
            <a:r>
              <a:rPr lang="en-US" altLang="zh-CN" sz="2000" b="1">
                <a:ea typeface="宋体" panose="02010600030101010101" pitchFamily="2" charset="-122"/>
              </a:rPr>
              <a:t>         </a:t>
            </a:r>
            <a:r>
              <a:rPr lang="zh-CN" sz="2000" b="1">
                <a:ea typeface="宋体" panose="02010600030101010101" pitchFamily="2" charset="-122"/>
              </a:rPr>
              <a:t>工作表视图的修改（图表类型）</a:t>
            </a:r>
            <a:endParaRPr lang="zh-CN" altLang="en-US" sz="2000" b="1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6.6.2 工作表及视图的编辑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►6.6 Tableau的操作方法</a:t>
            </a:r>
            <a:endParaRPr lang="zh-CN" altLang="en-US" dirty="0"/>
          </a:p>
        </p:txBody>
      </p:sp>
      <p:pic>
        <p:nvPicPr>
          <p:cNvPr id="208" name="图片 20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1346200"/>
            <a:ext cx="8142605" cy="45897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59785" y="6165215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/>
            <a:r>
              <a:rPr lang="en-US" altLang="zh-CN" sz="2000" b="1">
                <a:ea typeface="宋体" panose="02010600030101010101" pitchFamily="2" charset="-122"/>
              </a:rPr>
              <a:t>    </a:t>
            </a:r>
            <a:r>
              <a:rPr lang="zh-CN" sz="2000" b="1">
                <a:ea typeface="宋体" panose="02010600030101010101" pitchFamily="2" charset="-122"/>
              </a:rPr>
              <a:t>工作表视图的修改（图表属性）</a:t>
            </a:r>
            <a:endParaRPr lang="zh-CN" altLang="en-US" sz="2000" b="1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6.6.2 工作表及视图的编辑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►6.6 Tableau的操作方法</a:t>
            </a:r>
            <a:endParaRPr lang="zh-CN" altLang="en-US" dirty="0"/>
          </a:p>
        </p:txBody>
      </p:sp>
      <p:pic>
        <p:nvPicPr>
          <p:cNvPr id="209" name="图片 20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935" y="1345565"/>
            <a:ext cx="8420735" cy="4748530"/>
          </a:xfrm>
          <a:prstGeom prst="rect">
            <a:avLst/>
          </a:prstGeom>
        </p:spPr>
      </p:pic>
      <p:sp>
        <p:nvSpPr>
          <p:cNvPr id="101" name="文本框 100"/>
          <p:cNvSpPr txBox="1"/>
          <p:nvPr/>
        </p:nvSpPr>
        <p:spPr>
          <a:xfrm>
            <a:off x="4655820" y="6225540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/>
            <a:r>
              <a:rPr lang="en-US" altLang="zh-CN" sz="2000" b="1">
                <a:ea typeface="宋体" panose="02010600030101010101" pitchFamily="2" charset="-122"/>
              </a:rPr>
              <a:t>          </a:t>
            </a:r>
            <a:r>
              <a:rPr lang="zh-CN" sz="2000" b="1">
                <a:ea typeface="宋体" panose="02010600030101010101" pitchFamily="2" charset="-122"/>
              </a:rPr>
              <a:t>视图的预览</a:t>
            </a:r>
            <a:endParaRPr lang="zh-CN" altLang="en-US" sz="2000" b="1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6.6.2 工作表及视图的编辑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►6.6 Tableau的操作方法</a:t>
            </a:r>
            <a:endParaRPr lang="zh-CN" altLang="en-US" dirty="0"/>
          </a:p>
        </p:txBody>
      </p:sp>
      <p:pic>
        <p:nvPicPr>
          <p:cNvPr id="210" name="图片 2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805" y="1120775"/>
            <a:ext cx="8809990" cy="4959985"/>
          </a:xfrm>
          <a:prstGeom prst="rect">
            <a:avLst/>
          </a:prstGeom>
        </p:spPr>
      </p:pic>
      <p:sp>
        <p:nvSpPr>
          <p:cNvPr id="101" name="文本框 100"/>
          <p:cNvSpPr txBox="1"/>
          <p:nvPr/>
        </p:nvSpPr>
        <p:spPr>
          <a:xfrm>
            <a:off x="3288030" y="6236970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266700" algn="ctr"/>
            <a:r>
              <a:rPr lang="zh-CN" sz="2000" b="1">
                <a:latin typeface="等线 Light" panose="02010600030101010101" charset="-122"/>
                <a:ea typeface="黑体" panose="02010609060101010101" charset="-122"/>
              </a:rPr>
              <a:t>仪表板的重命名和隐藏</a:t>
            </a:r>
            <a:endParaRPr lang="zh-CN" altLang="en-US" sz="2000" b="1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en-US" altLang="zh-CN" b="1" dirty="0"/>
              <a:t>6.1.2 </a:t>
            </a:r>
            <a:r>
              <a:rPr lang="zh-CN" altLang="en-US" b="1" dirty="0"/>
              <a:t>Tableau Desktop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</a:t>
            </a:r>
            <a:r>
              <a:rPr dirty="0"/>
              <a:t>6.1 Tableau的概述</a:t>
            </a:r>
            <a:endParaRPr dirty="0"/>
          </a:p>
        </p:txBody>
      </p:sp>
      <p:pic>
        <p:nvPicPr>
          <p:cNvPr id="97" name="图片 97" descr="快速发掘出数据真谛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39695" y="1124585"/>
            <a:ext cx="6793865" cy="452882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4079875" y="5876925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  <a:scene3d>
              <a:camera prst="orthographicFront"/>
              <a:lightRig rig="threePt" dir="t"/>
            </a:scene3d>
          </a:bodyPr>
          <a:p>
            <a:pPr marL="0" indent="0"/>
            <a:r>
              <a:rPr 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 panose="02010600030101010101" charset="-122"/>
                <a:ea typeface="宋体" panose="02010600030101010101" pitchFamily="2" charset="-122"/>
              </a:rPr>
              <a:t> Tableau Desktop</a:t>
            </a:r>
            <a:r>
              <a:rPr lang="zh-CN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宋体" panose="02010600030101010101" pitchFamily="2" charset="-122"/>
              </a:rPr>
              <a:t>的用户界面</a:t>
            </a:r>
            <a:endParaRPr lang="zh-CN" altLang="en-US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6.6.3.仪表板的编辑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►6.6 Tableau的操作方法</a:t>
            </a:r>
            <a:endParaRPr lang="zh-CN" altLang="en-US" dirty="0"/>
          </a:p>
        </p:txBody>
      </p:sp>
      <p:pic>
        <p:nvPicPr>
          <p:cNvPr id="211" name="图片 2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130" y="1214120"/>
            <a:ext cx="8652510" cy="4897120"/>
          </a:xfrm>
          <a:prstGeom prst="rect">
            <a:avLst/>
          </a:prstGeom>
        </p:spPr>
      </p:pic>
      <p:sp>
        <p:nvSpPr>
          <p:cNvPr id="101" name="文本框 100"/>
          <p:cNvSpPr txBox="1"/>
          <p:nvPr/>
        </p:nvSpPr>
        <p:spPr>
          <a:xfrm>
            <a:off x="3556000" y="6165215"/>
            <a:ext cx="608012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/>
            <a:r>
              <a:rPr lang="zh-CN" sz="2000" b="1">
                <a:ea typeface="宋体" panose="02010600030101010101" pitchFamily="2" charset="-122"/>
              </a:rPr>
              <a:t>新建仪表板的方法（通过</a:t>
            </a:r>
            <a:r>
              <a:rPr lang="en-US" sz="2000" b="1">
                <a:latin typeface="等线" panose="02010600030101010101" charset="-122"/>
                <a:ea typeface="宋体" panose="02010600030101010101" pitchFamily="2" charset="-122"/>
              </a:rPr>
              <a:t>Tableau</a:t>
            </a:r>
            <a:r>
              <a:rPr lang="zh-CN" sz="2000" b="1">
                <a:ea typeface="宋体" panose="02010600030101010101" pitchFamily="2" charset="-122"/>
              </a:rPr>
              <a:t>主菜单创建）</a:t>
            </a:r>
            <a:endParaRPr lang="zh-CN" altLang="en-US" sz="2000" b="1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6.6.3.仪表板的编辑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►6.6 Tableau的操作方法</a:t>
            </a:r>
            <a:endParaRPr lang="zh-CN" altLang="en-US" dirty="0"/>
          </a:p>
        </p:txBody>
      </p:sp>
      <p:pic>
        <p:nvPicPr>
          <p:cNvPr id="212" name="图片 2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130" y="1122045"/>
            <a:ext cx="8674100" cy="51142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432175" y="6236970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266700" algn="ctr"/>
            <a:r>
              <a:rPr lang="zh-CN" sz="2000" b="1">
                <a:latin typeface="宋体" panose="02010600030101010101" pitchFamily="2" charset="-122"/>
              </a:rPr>
              <a:t>新建仪表板的方法（通过快捷菜单）</a:t>
            </a:r>
            <a:endParaRPr lang="zh-CN" altLang="en-US" sz="2000" b="1"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6.6.3.仪表板的编辑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►6.6 Tableau的操作方法</a:t>
            </a:r>
            <a:endParaRPr lang="zh-CN" altLang="en-US" dirty="0"/>
          </a:p>
        </p:txBody>
      </p:sp>
      <p:pic>
        <p:nvPicPr>
          <p:cNvPr id="213" name="图片 21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650" y="1124585"/>
            <a:ext cx="7672070" cy="5039995"/>
          </a:xfrm>
          <a:prstGeom prst="rect">
            <a:avLst/>
          </a:prstGeom>
        </p:spPr>
      </p:pic>
      <p:sp>
        <p:nvSpPr>
          <p:cNvPr id="101" name="文本框 100"/>
          <p:cNvSpPr txBox="1"/>
          <p:nvPr/>
        </p:nvSpPr>
        <p:spPr>
          <a:xfrm>
            <a:off x="4224020" y="6236970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/>
            <a:r>
              <a:rPr lang="zh-CN" sz="2000" b="1">
                <a:ea typeface="宋体" panose="02010600030101010101" pitchFamily="2" charset="-122"/>
              </a:rPr>
              <a:t>仪表板的修改方法</a:t>
            </a:r>
            <a:endParaRPr lang="zh-CN" altLang="en-US" sz="2000" b="1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6.6.3.仪表板的编辑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►6.6 Tableau的操作方法</a:t>
            </a:r>
            <a:endParaRPr lang="zh-CN" altLang="en-US" dirty="0"/>
          </a:p>
        </p:txBody>
      </p:sp>
      <p:pic>
        <p:nvPicPr>
          <p:cNvPr id="214" name="图片 21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815" y="1131570"/>
            <a:ext cx="7371715" cy="5003165"/>
          </a:xfrm>
          <a:prstGeom prst="rect">
            <a:avLst/>
          </a:prstGeom>
        </p:spPr>
      </p:pic>
      <p:sp>
        <p:nvSpPr>
          <p:cNvPr id="101" name="文本框 100"/>
          <p:cNvSpPr txBox="1"/>
          <p:nvPr/>
        </p:nvSpPr>
        <p:spPr>
          <a:xfrm>
            <a:off x="3575685" y="6236970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266700" algn="ctr"/>
            <a:r>
              <a:rPr lang="zh-CN" sz="2000" b="0">
                <a:latin typeface="等线 Light" panose="02010600030101010101" charset="-122"/>
                <a:ea typeface="黑体" panose="02010609060101010101" charset="-122"/>
              </a:rPr>
              <a:t>仪表板中的每个视图的修改操作</a:t>
            </a:r>
            <a:endParaRPr lang="zh-CN" altLang="en-US" sz="2000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6.6.3.仪表板的编辑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►6.6 Tableau的操作方法</a:t>
            </a:r>
            <a:endParaRPr lang="zh-CN" altLang="en-US" dirty="0"/>
          </a:p>
        </p:txBody>
      </p:sp>
      <p:pic>
        <p:nvPicPr>
          <p:cNvPr id="215" name="图片 2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135" y="963295"/>
            <a:ext cx="7228840" cy="4926330"/>
          </a:xfrm>
          <a:prstGeom prst="rect">
            <a:avLst/>
          </a:prstGeom>
        </p:spPr>
      </p:pic>
      <p:sp>
        <p:nvSpPr>
          <p:cNvPr id="101" name="文本框 100"/>
          <p:cNvSpPr txBox="1"/>
          <p:nvPr/>
        </p:nvSpPr>
        <p:spPr>
          <a:xfrm>
            <a:off x="4295775" y="6093460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/>
            <a:r>
              <a:rPr lang="en-US" sz="2000" b="1">
                <a:latin typeface="等线" panose="02010600030101010101" charset="-122"/>
                <a:ea typeface="宋体" panose="02010600030101010101" pitchFamily="2" charset="-122"/>
              </a:rPr>
              <a:t>Tableau</a:t>
            </a:r>
            <a:r>
              <a:rPr lang="zh-CN" sz="2000" b="1">
                <a:ea typeface="宋体" panose="02010600030101010101" pitchFamily="2" charset="-122"/>
              </a:rPr>
              <a:t>仪表板的浏览功能</a:t>
            </a:r>
            <a:endParaRPr lang="zh-CN" altLang="en-US" sz="2000" b="1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6.6.3.仪表板的编辑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►6.6 Tableau的操作方法</a:t>
            </a:r>
            <a:endParaRPr lang="zh-CN" altLang="en-US" dirty="0"/>
          </a:p>
        </p:txBody>
      </p:sp>
      <p:pic>
        <p:nvPicPr>
          <p:cNvPr id="216" name="图片 21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175" y="1095375"/>
            <a:ext cx="7143750" cy="4867275"/>
          </a:xfrm>
          <a:prstGeom prst="rect">
            <a:avLst/>
          </a:prstGeom>
        </p:spPr>
      </p:pic>
      <p:sp>
        <p:nvSpPr>
          <p:cNvPr id="101" name="文本框 100"/>
          <p:cNvSpPr txBox="1"/>
          <p:nvPr/>
        </p:nvSpPr>
        <p:spPr>
          <a:xfrm>
            <a:off x="3288030" y="6236970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/>
            <a:r>
              <a:rPr lang="en-US" sz="2000" b="1">
                <a:latin typeface="等线" panose="02010600030101010101" charset="-122"/>
                <a:ea typeface="宋体" panose="02010600030101010101" pitchFamily="2" charset="-122"/>
              </a:rPr>
              <a:t>             </a:t>
            </a:r>
            <a:r>
              <a:rPr lang="zh-CN" sz="2000" b="1">
                <a:ea typeface="宋体" panose="02010600030101010101" pitchFamily="2" charset="-122"/>
              </a:rPr>
              <a:t>仪表板的重命名和删除</a:t>
            </a:r>
            <a:endParaRPr lang="zh-CN" altLang="en-US" sz="2000" b="1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6.6.4.故事的编辑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►6.6 Tableau的操作方法</a:t>
            </a:r>
            <a:endParaRPr lang="zh-CN" altLang="en-US" dirty="0"/>
          </a:p>
        </p:txBody>
      </p:sp>
      <p:sp>
        <p:nvSpPr>
          <p:cNvPr id="101" name="文本框 100"/>
          <p:cNvSpPr txBox="1"/>
          <p:nvPr/>
        </p:nvSpPr>
        <p:spPr>
          <a:xfrm>
            <a:off x="1718945" y="2132965"/>
            <a:ext cx="8761095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127000"/>
            <a:r>
              <a:rPr lang="en-US" altLang="zh-CN" sz="2000" b="1">
                <a:latin typeface="+mn-ea"/>
                <a:ea typeface="+mn-ea"/>
                <a:cs typeface="+mn-ea"/>
              </a:rPr>
              <a:t>     </a:t>
            </a:r>
            <a:r>
              <a:rPr lang="zh-CN" sz="2000" b="1">
                <a:latin typeface="+mn-ea"/>
                <a:ea typeface="+mn-ea"/>
                <a:cs typeface="+mn-ea"/>
              </a:rPr>
              <a:t>目前，</a:t>
            </a:r>
            <a:r>
              <a:rPr lang="en-US" sz="2000" b="1">
                <a:latin typeface="+mn-ea"/>
                <a:ea typeface="+mn-ea"/>
                <a:cs typeface="+mn-ea"/>
              </a:rPr>
              <a:t>Tableau</a:t>
            </a:r>
            <a:r>
              <a:rPr lang="zh-CN" sz="2000" b="1">
                <a:latin typeface="+mn-ea"/>
                <a:ea typeface="+mn-ea"/>
                <a:cs typeface="+mn-ea"/>
              </a:rPr>
              <a:t>提供的故事可以理解为按一定顺序排列的工作表视图或（和）仪表板的集合。</a:t>
            </a:r>
            <a:r>
              <a:rPr lang="en-US" sz="2000" b="1">
                <a:latin typeface="+mn-ea"/>
                <a:ea typeface="+mn-ea"/>
                <a:cs typeface="+mn-ea"/>
              </a:rPr>
              <a:t>Tableau</a:t>
            </a:r>
            <a:r>
              <a:rPr lang="zh-CN" sz="2000" b="1">
                <a:latin typeface="+mn-ea"/>
                <a:ea typeface="+mn-ea"/>
                <a:cs typeface="+mn-ea"/>
              </a:rPr>
              <a:t>的现有功能仅支持线性叙事方式。故事中的每一个单独的工作表视图或仪表板称为“故事点（</a:t>
            </a:r>
            <a:r>
              <a:rPr lang="en-US" sz="2000" b="1">
                <a:latin typeface="+mn-ea"/>
                <a:ea typeface="+mn-ea"/>
                <a:cs typeface="+mn-ea"/>
              </a:rPr>
              <a:t>Story Points</a:t>
            </a:r>
            <a:r>
              <a:rPr lang="zh-CN" sz="2000" b="1">
                <a:latin typeface="+mn-ea"/>
                <a:ea typeface="+mn-ea"/>
                <a:cs typeface="+mn-ea"/>
              </a:rPr>
              <a:t>）”。</a:t>
            </a:r>
            <a:endParaRPr lang="zh-CN" altLang="en-US" sz="2000" b="1"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6.6.4.故事的编辑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►6.6 Tableau的操作方法</a:t>
            </a:r>
            <a:endParaRPr lang="zh-CN" altLang="en-US" dirty="0"/>
          </a:p>
        </p:txBody>
      </p:sp>
      <p:pic>
        <p:nvPicPr>
          <p:cNvPr id="217" name="图片 21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060" y="1248410"/>
            <a:ext cx="7084695" cy="48240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432175" y="6165215"/>
            <a:ext cx="5080000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266700" algn="ctr"/>
            <a:r>
              <a:rPr lang="en-US" sz="2000" b="1">
                <a:latin typeface="等线 Light" panose="02010600030101010101" charset="-122"/>
                <a:ea typeface="黑体" panose="02010609060101010101" charset="-122"/>
                <a:cs typeface="Times New Roman" panose="02020603050405020304" pitchFamily="18" charset="0"/>
              </a:rPr>
              <a:t> </a:t>
            </a:r>
            <a:r>
              <a:rPr lang="zh-CN" sz="2000" b="1">
                <a:latin typeface="等线 Light" panose="02010600030101010101" charset="-122"/>
                <a:ea typeface="黑体" panose="02010609060101010101" charset="-122"/>
              </a:rPr>
              <a:t>新建故事的方法（通过</a:t>
            </a:r>
            <a:r>
              <a:rPr lang="en-US" sz="2000" b="1">
                <a:latin typeface="等线 Light" panose="02010600030101010101" charset="-122"/>
                <a:ea typeface="黑体" panose="02010609060101010101" charset="-122"/>
              </a:rPr>
              <a:t>Tableau</a:t>
            </a:r>
            <a:r>
              <a:rPr lang="zh-CN" sz="2000" b="1">
                <a:latin typeface="等线 Light" panose="02010600030101010101" charset="-122"/>
                <a:ea typeface="黑体" panose="02010609060101010101" charset="-122"/>
              </a:rPr>
              <a:t>主菜单创建）</a:t>
            </a:r>
            <a:endParaRPr lang="zh-CN" altLang="en-US" sz="2000" b="1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6.6.4.故事的编辑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►6.6 Tableau的操作方法</a:t>
            </a:r>
            <a:endParaRPr lang="zh-CN" altLang="en-US" dirty="0"/>
          </a:p>
        </p:txBody>
      </p:sp>
      <p:pic>
        <p:nvPicPr>
          <p:cNvPr id="179239" name="图片 17923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990" y="1125220"/>
            <a:ext cx="7012940" cy="4777740"/>
          </a:xfrm>
          <a:prstGeom prst="rect">
            <a:avLst/>
          </a:prstGeom>
        </p:spPr>
      </p:pic>
      <p:sp>
        <p:nvSpPr>
          <p:cNvPr id="101" name="文本框 100"/>
          <p:cNvSpPr txBox="1"/>
          <p:nvPr/>
        </p:nvSpPr>
        <p:spPr>
          <a:xfrm>
            <a:off x="3359785" y="6021070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266700" algn="ctr"/>
            <a:r>
              <a:rPr lang="en-US" sz="2000" b="0">
                <a:latin typeface="等线 Light" panose="02010600030101010101" charset="-122"/>
                <a:ea typeface="黑体" panose="02010609060101010101" charset="-122"/>
                <a:cs typeface="Times New Roman" panose="02020603050405020304" pitchFamily="18" charset="0"/>
              </a:rPr>
              <a:t> </a:t>
            </a:r>
            <a:r>
              <a:rPr lang="zh-CN" sz="2000" b="0">
                <a:latin typeface="等线 Light" panose="02010600030101010101" charset="-122"/>
                <a:ea typeface="黑体" panose="02010609060101010101" charset="-122"/>
              </a:rPr>
              <a:t>新建故事的方法（通过快捷菜单）</a:t>
            </a:r>
            <a:endParaRPr lang="zh-CN" altLang="en-US" sz="2000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6.6.4.故事的编辑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►6.6 Tableau的操作方法</a:t>
            </a:r>
            <a:endParaRPr lang="zh-CN" altLang="en-US" dirty="0"/>
          </a:p>
        </p:txBody>
      </p:sp>
      <p:pic>
        <p:nvPicPr>
          <p:cNvPr id="179246" name="图片 17924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860" y="1201420"/>
            <a:ext cx="6942455" cy="4716780"/>
          </a:xfrm>
          <a:prstGeom prst="rect">
            <a:avLst/>
          </a:prstGeom>
        </p:spPr>
      </p:pic>
      <p:sp>
        <p:nvSpPr>
          <p:cNvPr id="101" name="文本框 100"/>
          <p:cNvSpPr txBox="1"/>
          <p:nvPr/>
        </p:nvSpPr>
        <p:spPr>
          <a:xfrm>
            <a:off x="5015865" y="6093460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/>
            <a:r>
              <a:rPr lang="en-US" sz="2000" b="1">
                <a:latin typeface="等线" panose="02010600030101010101" charset="-122"/>
                <a:ea typeface="宋体" panose="02010600030101010101" pitchFamily="2" charset="-122"/>
              </a:rPr>
              <a:t> </a:t>
            </a:r>
            <a:r>
              <a:rPr lang="zh-CN" sz="2000" b="1">
                <a:ea typeface="宋体" panose="02010600030101010101" pitchFamily="2" charset="-122"/>
              </a:rPr>
              <a:t>故事的修改</a:t>
            </a:r>
            <a:endParaRPr lang="zh-CN" altLang="en-US" sz="2000" b="1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en-US" altLang="zh-CN" b="1" dirty="0"/>
              <a:t>6.1.2 </a:t>
            </a:r>
            <a:r>
              <a:rPr lang="zh-CN" altLang="en-US" b="1" dirty="0"/>
              <a:t>Tableau Desktop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►6.1 Tableau的概述</a:t>
            </a:r>
            <a:endParaRPr lang="zh-CN" altLang="en-US" dirty="0"/>
          </a:p>
        </p:txBody>
      </p:sp>
      <p:sp>
        <p:nvSpPr>
          <p:cNvPr id="100" name="文本框 99"/>
          <p:cNvSpPr txBox="1"/>
          <p:nvPr/>
        </p:nvSpPr>
        <p:spPr>
          <a:xfrm>
            <a:off x="4655820" y="5877560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  <a:scene3d>
              <a:camera prst="orthographicFront"/>
              <a:lightRig rig="threePt" dir="t"/>
            </a:scene3d>
          </a:bodyPr>
          <a:p>
            <a:pPr marL="0" indent="0"/>
            <a:r>
              <a:rPr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cs typeface="+mn-ea"/>
              </a:rPr>
              <a:t>Tableau 的学生账户申请页面</a:t>
            </a:r>
            <a:endParaRPr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cs typeface="+mn-ea"/>
            </a:endParaRPr>
          </a:p>
        </p:txBody>
      </p:sp>
      <p:pic>
        <p:nvPicPr>
          <p:cNvPr id="96" name="图片 9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9065" y="1204595"/>
            <a:ext cx="7058660" cy="4596130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6.6.4.故事的编辑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►6.6 Tableau的操作方法</a:t>
            </a:r>
            <a:endParaRPr lang="zh-CN" altLang="en-US" dirty="0"/>
          </a:p>
        </p:txBody>
      </p:sp>
      <p:pic>
        <p:nvPicPr>
          <p:cNvPr id="179249" name="图片 17924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670" y="1187450"/>
            <a:ext cx="7191375" cy="4921885"/>
          </a:xfrm>
          <a:prstGeom prst="rect">
            <a:avLst/>
          </a:prstGeom>
        </p:spPr>
      </p:pic>
      <p:sp>
        <p:nvSpPr>
          <p:cNvPr id="101" name="文本框 100"/>
          <p:cNvSpPr txBox="1"/>
          <p:nvPr/>
        </p:nvSpPr>
        <p:spPr>
          <a:xfrm>
            <a:off x="3503930" y="6236970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/>
            <a:r>
              <a:rPr lang="en-US" altLang="zh-CN" sz="2000" b="1">
                <a:ea typeface="宋体" panose="02010600030101010101" pitchFamily="2" charset="-122"/>
              </a:rPr>
              <a:t>     </a:t>
            </a:r>
            <a:r>
              <a:rPr lang="zh-CN" sz="2000" b="1">
                <a:ea typeface="宋体" panose="02010600030101010101" pitchFamily="2" charset="-122"/>
              </a:rPr>
              <a:t>调整故事点的演示顺序</a:t>
            </a:r>
            <a:endParaRPr lang="zh-CN" altLang="en-US" sz="2000" b="1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6.6.4.故事的编辑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►6.6 Tableau的操作方法</a:t>
            </a:r>
            <a:endParaRPr lang="zh-CN" altLang="en-US" dirty="0"/>
          </a:p>
        </p:txBody>
      </p:sp>
      <p:pic>
        <p:nvPicPr>
          <p:cNvPr id="179251" name="图片 17925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195" y="1194435"/>
            <a:ext cx="7007225" cy="4795520"/>
          </a:xfrm>
          <a:prstGeom prst="rect">
            <a:avLst/>
          </a:prstGeom>
        </p:spPr>
      </p:pic>
      <p:sp>
        <p:nvSpPr>
          <p:cNvPr id="101" name="文本框 100"/>
          <p:cNvSpPr txBox="1"/>
          <p:nvPr/>
        </p:nvSpPr>
        <p:spPr>
          <a:xfrm>
            <a:off x="4584065" y="6165215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/>
            <a:r>
              <a:rPr lang="en-US" sz="2000" b="1">
                <a:latin typeface="等线" panose="02010600030101010101" charset="-122"/>
                <a:ea typeface="宋体" panose="02010600030101010101" pitchFamily="2" charset="-122"/>
              </a:rPr>
              <a:t> </a:t>
            </a:r>
            <a:r>
              <a:rPr lang="zh-CN" sz="2000" b="1">
                <a:ea typeface="宋体" panose="02010600030101010101" pitchFamily="2" charset="-122"/>
              </a:rPr>
              <a:t>故事的预览</a:t>
            </a:r>
            <a:endParaRPr lang="zh-CN" altLang="en-US" sz="2000" b="1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6.6.4.故事的编辑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►6.6 Tableau的操作方法</a:t>
            </a:r>
            <a:endParaRPr lang="zh-CN" altLang="en-US" dirty="0"/>
          </a:p>
        </p:txBody>
      </p:sp>
      <p:pic>
        <p:nvPicPr>
          <p:cNvPr id="179259" name="图片 17925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040" y="1146175"/>
            <a:ext cx="7231380" cy="4908550"/>
          </a:xfrm>
          <a:prstGeom prst="rect">
            <a:avLst/>
          </a:prstGeom>
        </p:spPr>
      </p:pic>
      <p:sp>
        <p:nvSpPr>
          <p:cNvPr id="101" name="文本框 100"/>
          <p:cNvSpPr txBox="1"/>
          <p:nvPr/>
        </p:nvSpPr>
        <p:spPr>
          <a:xfrm>
            <a:off x="5160010" y="6224905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/>
            <a:r>
              <a:rPr lang="en-US" sz="2000" b="1">
                <a:latin typeface="等线" panose="02010600030101010101" charset="-122"/>
                <a:ea typeface="宋体" panose="02010600030101010101" pitchFamily="2" charset="-122"/>
              </a:rPr>
              <a:t> </a:t>
            </a:r>
            <a:r>
              <a:rPr lang="zh-CN" sz="2000" b="1">
                <a:ea typeface="宋体" panose="02010600030101010101" pitchFamily="2" charset="-122"/>
              </a:rPr>
              <a:t>故事的删除</a:t>
            </a:r>
            <a:endParaRPr lang="zh-CN" altLang="en-US" sz="2000" b="1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6.6.5. 数据的分析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►6.6 Tableau的操作方法</a:t>
            </a:r>
            <a:endParaRPr lang="zh-CN" altLang="en-US" dirty="0"/>
          </a:p>
        </p:txBody>
      </p:sp>
      <p:pic>
        <p:nvPicPr>
          <p:cNvPr id="179260" name="图片 1792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780" y="1212215"/>
            <a:ext cx="8636635" cy="4731385"/>
          </a:xfrm>
          <a:prstGeom prst="rect">
            <a:avLst/>
          </a:prstGeom>
        </p:spPr>
      </p:pic>
      <p:sp>
        <p:nvSpPr>
          <p:cNvPr id="101" name="文本框 100"/>
          <p:cNvSpPr txBox="1"/>
          <p:nvPr/>
        </p:nvSpPr>
        <p:spPr>
          <a:xfrm>
            <a:off x="4728210" y="6165215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/>
            <a:r>
              <a:rPr lang="en-US" sz="2000" b="1">
                <a:latin typeface="等线" panose="02010600030101010101" charset="-122"/>
                <a:ea typeface="宋体" panose="02010600030101010101" pitchFamily="2" charset="-122"/>
              </a:rPr>
              <a:t> </a:t>
            </a:r>
            <a:r>
              <a:rPr lang="zh-CN" sz="2000" b="1">
                <a:ea typeface="宋体" panose="02010600030101010101" pitchFamily="2" charset="-122"/>
              </a:rPr>
              <a:t>计算字段的创建</a:t>
            </a:r>
            <a:endParaRPr lang="zh-CN" altLang="en-US" sz="2000" b="1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6.6.5. 数据的分析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►6.6 Tableau的操作方法</a:t>
            </a:r>
            <a:endParaRPr lang="zh-CN" altLang="en-US" dirty="0"/>
          </a:p>
        </p:txBody>
      </p:sp>
      <p:pic>
        <p:nvPicPr>
          <p:cNvPr id="65" name="图片 6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225" y="1187450"/>
            <a:ext cx="6724015" cy="4781550"/>
          </a:xfrm>
          <a:prstGeom prst="rect">
            <a:avLst/>
          </a:prstGeom>
        </p:spPr>
      </p:pic>
      <p:sp>
        <p:nvSpPr>
          <p:cNvPr id="101" name="文本框 100"/>
          <p:cNvSpPr txBox="1"/>
          <p:nvPr/>
        </p:nvSpPr>
        <p:spPr>
          <a:xfrm>
            <a:off x="4079875" y="6165215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/>
            <a:r>
              <a:rPr lang="en-US" sz="2000" b="1">
                <a:latin typeface="等线" panose="02010600030101010101" charset="-122"/>
                <a:ea typeface="宋体" panose="02010600030101010101" pitchFamily="2" charset="-122"/>
              </a:rPr>
              <a:t> Tableau</a:t>
            </a:r>
            <a:r>
              <a:rPr lang="zh-CN" sz="2000" b="1">
                <a:ea typeface="宋体" panose="02010600030101010101" pitchFamily="2" charset="-122"/>
              </a:rPr>
              <a:t>函数和表达式的提示</a:t>
            </a:r>
            <a:endParaRPr lang="zh-CN" altLang="en-US" sz="2000" b="1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6.6.5. 数据的分析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►6.6 Tableau的操作方法</a:t>
            </a:r>
            <a:endParaRPr lang="zh-CN" altLang="en-US" dirty="0"/>
          </a:p>
        </p:txBody>
      </p:sp>
      <p:pic>
        <p:nvPicPr>
          <p:cNvPr id="218" name="图片 21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950" y="1299845"/>
            <a:ext cx="7053580" cy="4702175"/>
          </a:xfrm>
          <a:prstGeom prst="rect">
            <a:avLst/>
          </a:prstGeom>
        </p:spPr>
      </p:pic>
      <p:sp>
        <p:nvSpPr>
          <p:cNvPr id="101" name="文本框 100"/>
          <p:cNvSpPr txBox="1"/>
          <p:nvPr/>
        </p:nvSpPr>
        <p:spPr>
          <a:xfrm>
            <a:off x="4295775" y="6165215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/>
            <a:r>
              <a:rPr lang="en-US" sz="2000" b="1">
                <a:latin typeface="等线" panose="02010600030101010101" charset="-122"/>
                <a:ea typeface="宋体" panose="02010600030101010101" pitchFamily="2" charset="-122"/>
              </a:rPr>
              <a:t> </a:t>
            </a:r>
            <a:r>
              <a:rPr lang="zh-CN" sz="2000" b="1">
                <a:ea typeface="宋体" panose="02010600030101010101" pitchFamily="2" charset="-122"/>
              </a:rPr>
              <a:t>计算字段的计算表达式</a:t>
            </a:r>
            <a:endParaRPr lang="zh-CN" altLang="en-US" sz="2000" b="1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6.6.5. 数据的分析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►6.6 Tableau的操作方法</a:t>
            </a:r>
            <a:endParaRPr lang="zh-CN" altLang="en-US" dirty="0"/>
          </a:p>
        </p:txBody>
      </p:sp>
      <p:pic>
        <p:nvPicPr>
          <p:cNvPr id="85" name="图片 8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95" y="1124585"/>
            <a:ext cx="7576185" cy="5001260"/>
          </a:xfrm>
          <a:prstGeom prst="rect">
            <a:avLst/>
          </a:prstGeom>
        </p:spPr>
      </p:pic>
      <p:sp>
        <p:nvSpPr>
          <p:cNvPr id="101" name="文本框 100"/>
          <p:cNvSpPr txBox="1"/>
          <p:nvPr/>
        </p:nvSpPr>
        <p:spPr>
          <a:xfrm>
            <a:off x="3648075" y="6165215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/>
            <a:r>
              <a:rPr lang="en-US" sz="2000" b="1">
                <a:latin typeface="等线" panose="02010600030101010101" charset="-122"/>
                <a:ea typeface="宋体" panose="02010600030101010101" pitchFamily="2" charset="-122"/>
              </a:rPr>
              <a:t>        </a:t>
            </a:r>
            <a:r>
              <a:rPr lang="zh-CN" sz="2000" b="1">
                <a:ea typeface="宋体" panose="02010600030101010101" pitchFamily="2" charset="-122"/>
              </a:rPr>
              <a:t>计算字段的错误表达式</a:t>
            </a:r>
            <a:endParaRPr lang="zh-CN" altLang="en-US" sz="2000" b="1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6.6.5. 数据的分析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►6.6 Tableau的操作方法</a:t>
            </a:r>
            <a:endParaRPr lang="zh-CN" altLang="en-US" dirty="0"/>
          </a:p>
        </p:txBody>
      </p:sp>
      <p:pic>
        <p:nvPicPr>
          <p:cNvPr id="95" name="图片 9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758" y="2255203"/>
            <a:ext cx="4388485" cy="2347595"/>
          </a:xfrm>
          <a:prstGeom prst="rect">
            <a:avLst/>
          </a:prstGeom>
        </p:spPr>
      </p:pic>
      <p:pic>
        <p:nvPicPr>
          <p:cNvPr id="3" name="图片 9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160" y="1387475"/>
            <a:ext cx="8122285" cy="4345305"/>
          </a:xfrm>
          <a:prstGeom prst="rect">
            <a:avLst/>
          </a:prstGeom>
        </p:spPr>
      </p:pic>
      <p:sp>
        <p:nvSpPr>
          <p:cNvPr id="101" name="文本框 100"/>
          <p:cNvSpPr txBox="1"/>
          <p:nvPr/>
        </p:nvSpPr>
        <p:spPr>
          <a:xfrm>
            <a:off x="2999740" y="6021070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266700" algn="ctr"/>
            <a:r>
              <a:rPr lang="en-US" sz="2000" b="0">
                <a:latin typeface="等线 Light" panose="02010600030101010101" charset="-122"/>
                <a:ea typeface="黑体" panose="02010609060101010101" charset="-122"/>
                <a:cs typeface="Times New Roman" panose="02020603050405020304" pitchFamily="18" charset="0"/>
              </a:rPr>
              <a:t>    </a:t>
            </a:r>
            <a:r>
              <a:rPr lang="zh-CN" sz="2000" b="0">
                <a:latin typeface="等线 Light" panose="02010600030101010101" charset="-122"/>
                <a:ea typeface="黑体" panose="02010609060101010101" charset="-122"/>
              </a:rPr>
              <a:t>计算字段的使用方法</a:t>
            </a:r>
            <a:endParaRPr lang="zh-CN" altLang="en-US" sz="2000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6.6.5. 数据的分析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►6.6 Tableau的操作方法</a:t>
            </a:r>
            <a:endParaRPr lang="zh-CN" altLang="en-US" dirty="0"/>
          </a:p>
        </p:txBody>
      </p:sp>
      <p:sp>
        <p:nvSpPr>
          <p:cNvPr id="101" name="文本框 100"/>
          <p:cNvSpPr txBox="1"/>
          <p:nvPr/>
        </p:nvSpPr>
        <p:spPr>
          <a:xfrm>
            <a:off x="1487805" y="1484630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/>
            <a:r>
              <a:rPr lang="zh-CN" sz="2000" b="1">
                <a:latin typeface="等线" panose="02010600030101010101" charset="-122"/>
                <a:ea typeface="仿宋" panose="02010609060101010101" charset="-122"/>
              </a:rPr>
              <a:t>（</a:t>
            </a:r>
            <a:r>
              <a:rPr lang="en-US" sz="2000" b="1">
                <a:latin typeface="等线" panose="02010600030101010101" charset="-122"/>
                <a:ea typeface="仿宋" panose="02010609060101010101" charset="-122"/>
                <a:cs typeface="Times New Roman" panose="02020603050405020304" pitchFamily="18" charset="0"/>
              </a:rPr>
              <a:t>2</a:t>
            </a:r>
            <a:r>
              <a:rPr lang="zh-CN" sz="2000" b="1">
                <a:latin typeface="等线" panose="02010600030101010101" charset="-122"/>
                <a:ea typeface="仿宋" panose="02010609060101010101" charset="-122"/>
              </a:rPr>
              <a:t>）筛选器及应用</a:t>
            </a:r>
            <a:endParaRPr lang="zh-CN" altLang="en-US" sz="2000"/>
          </a:p>
        </p:txBody>
      </p:sp>
      <p:pic>
        <p:nvPicPr>
          <p:cNvPr id="108" name="图片 10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120" y="1813560"/>
            <a:ext cx="7374255" cy="41802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48075" y="6165215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266700" algn="ctr"/>
            <a:r>
              <a:rPr lang="en-US" sz="2000" b="1">
                <a:latin typeface="等线 Light" panose="02010600030101010101" charset="-122"/>
                <a:ea typeface="黑体" panose="02010609060101010101" charset="-122"/>
                <a:cs typeface="Times New Roman" panose="02020603050405020304" pitchFamily="18" charset="0"/>
              </a:rPr>
              <a:t> </a:t>
            </a:r>
            <a:r>
              <a:rPr lang="zh-CN" sz="2000" b="1">
                <a:latin typeface="等线 Light" panose="02010600030101010101" charset="-122"/>
                <a:ea typeface="黑体" panose="02010609060101010101" charset="-122"/>
              </a:rPr>
              <a:t>筛选器的创建</a:t>
            </a:r>
            <a:endParaRPr lang="zh-CN" altLang="en-US" sz="2000" b="1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6.6.5. 数据的分析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►6.6 Tableau的操作方法</a:t>
            </a:r>
            <a:endParaRPr lang="zh-CN" altLang="en-US" dirty="0"/>
          </a:p>
        </p:txBody>
      </p:sp>
      <p:sp>
        <p:nvSpPr>
          <p:cNvPr id="101" name="文本框 100"/>
          <p:cNvSpPr txBox="1"/>
          <p:nvPr/>
        </p:nvSpPr>
        <p:spPr>
          <a:xfrm>
            <a:off x="1271905" y="1124585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/>
            <a:r>
              <a:rPr lang="zh-CN" sz="2000" b="1">
                <a:latin typeface="等线" panose="02010600030101010101" charset="-122"/>
                <a:ea typeface="仿宋" panose="02010609060101010101" charset="-122"/>
              </a:rPr>
              <a:t>（</a:t>
            </a:r>
            <a:r>
              <a:rPr lang="en-US" sz="2000" b="1">
                <a:latin typeface="等线" panose="02010600030101010101" charset="-122"/>
                <a:ea typeface="仿宋" panose="02010609060101010101" charset="-122"/>
                <a:cs typeface="Times New Roman" panose="02020603050405020304" pitchFamily="18" charset="0"/>
              </a:rPr>
              <a:t>2</a:t>
            </a:r>
            <a:r>
              <a:rPr lang="zh-CN" sz="2000" b="1">
                <a:latin typeface="等线" panose="02010600030101010101" charset="-122"/>
                <a:ea typeface="仿宋" panose="02010609060101010101" charset="-122"/>
              </a:rPr>
              <a:t>）筛选器及应用</a:t>
            </a:r>
            <a:endParaRPr lang="zh-CN" altLang="en-US" sz="2000"/>
          </a:p>
        </p:txBody>
      </p:sp>
      <p:pic>
        <p:nvPicPr>
          <p:cNvPr id="179319" name="图片 17931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555" y="1523365"/>
            <a:ext cx="7459980" cy="45427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799965" y="6236970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/>
            <a:r>
              <a:rPr lang="en-US" sz="2000" b="1">
                <a:latin typeface="等线" panose="02010600030101010101" charset="-122"/>
                <a:ea typeface="宋体" panose="02010600030101010101" pitchFamily="2" charset="-122"/>
              </a:rPr>
              <a:t> </a:t>
            </a:r>
            <a:r>
              <a:rPr lang="zh-CN" sz="2000" b="1">
                <a:ea typeface="宋体" panose="02010600030101010101" pitchFamily="2" charset="-122"/>
              </a:rPr>
              <a:t>筛选器的修改</a:t>
            </a:r>
            <a:endParaRPr lang="zh-CN" altLang="en-US" sz="2000" b="1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6.1.3 Tableau Server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►6.1 Tableau的概述</a:t>
            </a:r>
            <a:endParaRPr lang="zh-CN" altLang="en-US" dirty="0"/>
          </a:p>
        </p:txBody>
      </p:sp>
      <p:pic>
        <p:nvPicPr>
          <p:cNvPr id="98" name="图片 98" descr="Tableau Server | 随时随地获取见解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50465" y="1282065"/>
            <a:ext cx="7653020" cy="450723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4151630" y="5877560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/>
            <a:r>
              <a:rPr sz="2000" b="1">
                <a:latin typeface="+mn-ea"/>
                <a:ea typeface="+mn-ea"/>
                <a:cs typeface="+mn-ea"/>
              </a:rPr>
              <a:t>Tableau Online界面</a:t>
            </a:r>
            <a:endParaRPr sz="2000" b="1"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6.6.5. 数据的分析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►6.6 Tableau的操作方法</a:t>
            </a:r>
            <a:endParaRPr lang="zh-CN" altLang="en-US" dirty="0"/>
          </a:p>
        </p:txBody>
      </p:sp>
      <p:sp>
        <p:nvSpPr>
          <p:cNvPr id="101" name="文本框 100"/>
          <p:cNvSpPr txBox="1"/>
          <p:nvPr/>
        </p:nvSpPr>
        <p:spPr>
          <a:xfrm>
            <a:off x="1343660" y="1214120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/>
            <a:r>
              <a:rPr lang="zh-CN" sz="2000" b="1">
                <a:latin typeface="等线" panose="02010600030101010101" charset="-122"/>
                <a:ea typeface="仿宋" panose="02010609060101010101" charset="-122"/>
              </a:rPr>
              <a:t>（</a:t>
            </a:r>
            <a:r>
              <a:rPr lang="en-US" sz="2000" b="1">
                <a:latin typeface="等线" panose="02010600030101010101" charset="-122"/>
                <a:ea typeface="仿宋" panose="02010609060101010101" charset="-122"/>
                <a:cs typeface="Times New Roman" panose="02020603050405020304" pitchFamily="18" charset="0"/>
              </a:rPr>
              <a:t>2</a:t>
            </a:r>
            <a:r>
              <a:rPr lang="zh-CN" sz="2000" b="1">
                <a:latin typeface="等线" panose="02010600030101010101" charset="-122"/>
                <a:ea typeface="仿宋" panose="02010609060101010101" charset="-122"/>
              </a:rPr>
              <a:t>）筛选器及应用</a:t>
            </a:r>
            <a:endParaRPr lang="zh-CN" altLang="en-US" sz="2000"/>
          </a:p>
        </p:txBody>
      </p:sp>
      <p:pic>
        <p:nvPicPr>
          <p:cNvPr id="112" name="图片 1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080" y="1603375"/>
            <a:ext cx="7800975" cy="42659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84065" y="6165215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/>
            <a:r>
              <a:rPr lang="en-US" sz="2000" b="0">
                <a:latin typeface="等线" panose="02010600030101010101" charset="-122"/>
                <a:ea typeface="宋体" panose="02010600030101010101" pitchFamily="2" charset="-122"/>
              </a:rPr>
              <a:t> </a:t>
            </a:r>
            <a:r>
              <a:rPr lang="zh-CN" sz="2000" b="0">
                <a:ea typeface="宋体" panose="02010600030101010101" pitchFamily="2" charset="-122"/>
              </a:rPr>
              <a:t>筛选器的调用</a:t>
            </a:r>
            <a:endParaRPr lang="zh-CN" altLang="en-US" sz="2000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6.6.6.在线发布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►6.6 Tableau的操作方法</a:t>
            </a:r>
            <a:endParaRPr lang="zh-CN" altLang="en-US" dirty="0"/>
          </a:p>
        </p:txBody>
      </p:sp>
      <p:sp>
        <p:nvSpPr>
          <p:cNvPr id="101" name="文本框 100"/>
          <p:cNvSpPr txBox="1"/>
          <p:nvPr/>
        </p:nvSpPr>
        <p:spPr>
          <a:xfrm>
            <a:off x="2070735" y="2348865"/>
            <a:ext cx="8306435" cy="1322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266700"/>
            <a:r>
              <a:rPr lang="en-US" sz="2000" b="1">
                <a:latin typeface="等线" panose="02010600030101010101" charset="-122"/>
                <a:ea typeface="宋体" panose="02010600030101010101" pitchFamily="2" charset="-122"/>
              </a:rPr>
              <a:t>    Tableau</a:t>
            </a:r>
            <a:r>
              <a:rPr lang="zh-CN" sz="2000" b="1">
                <a:latin typeface="等线" panose="02010600030101010101" charset="-122"/>
                <a:ea typeface="宋体" panose="02010600030101010101" pitchFamily="2" charset="-122"/>
              </a:rPr>
              <a:t>的在线发布是指将用户自己的工作簿或数据来源发布至</a:t>
            </a:r>
            <a:r>
              <a:rPr lang="en-US" sz="2000" b="1">
                <a:latin typeface="等线" panose="02010600030101010101" charset="-122"/>
                <a:ea typeface="宋体" panose="02010600030101010101" pitchFamily="2" charset="-122"/>
              </a:rPr>
              <a:t>T</a:t>
            </a:r>
            <a:r>
              <a:rPr lang="en-US" sz="2000" b="1">
                <a:latin typeface="等线" panose="02010600030101010101" charset="-122"/>
                <a:ea typeface="宋体" panose="02010600030101010101" pitchFamily="2" charset="-122"/>
                <a:cs typeface="Times New Roman" panose="02020603050405020304" pitchFamily="18" charset="0"/>
              </a:rPr>
              <a:t>ableau P</a:t>
            </a:r>
            <a:r>
              <a:rPr lang="en-US" sz="2000" b="1">
                <a:latin typeface="等线" panose="02010600030101010101" charset="-122"/>
                <a:ea typeface="宋体" panose="02010600030101010101" pitchFamily="2" charset="-122"/>
              </a:rPr>
              <a:t>ublic</a:t>
            </a:r>
            <a:r>
              <a:rPr lang="zh-CN" sz="2000" b="1">
                <a:latin typeface="等线" panose="02010600030101010101" charset="-122"/>
                <a:ea typeface="宋体" panose="02010600030101010101" pitchFamily="2" charset="-122"/>
              </a:rPr>
              <a:t>、</a:t>
            </a:r>
            <a:r>
              <a:rPr lang="en-US" sz="2000" b="1">
                <a:latin typeface="等线" panose="02010600030101010101" charset="-122"/>
                <a:ea typeface="宋体" panose="02010600030101010101" pitchFamily="2" charset="-122"/>
                <a:cs typeface="Times New Roman" panose="02020603050405020304" pitchFamily="18" charset="0"/>
              </a:rPr>
              <a:t>Tableau Server </a:t>
            </a:r>
            <a:r>
              <a:rPr lang="zh-CN" sz="2000" b="1">
                <a:ea typeface="宋体" panose="02010600030101010101" pitchFamily="2" charset="-122"/>
              </a:rPr>
              <a:t>或 </a:t>
            </a:r>
            <a:r>
              <a:rPr lang="en-US" sz="2000" b="1">
                <a:latin typeface="等线" panose="02010600030101010101" charset="-122"/>
                <a:ea typeface="宋体" panose="02010600030101010101" pitchFamily="2" charset="-122"/>
              </a:rPr>
              <a:t>Tableau Online</a:t>
            </a:r>
            <a:r>
              <a:rPr lang="zh-CN" sz="2000" b="1">
                <a:latin typeface="等线" panose="02010600030101010101" charset="-122"/>
                <a:ea typeface="宋体" panose="02010600030101010101" pitchFamily="2" charset="-122"/>
              </a:rPr>
              <a:t>。当需要发布至</a:t>
            </a:r>
            <a:r>
              <a:rPr lang="en-US" sz="2000" b="1">
                <a:latin typeface="等线" panose="02010600030101010101" charset="-122"/>
                <a:ea typeface="宋体" panose="02010600030101010101" pitchFamily="2" charset="-122"/>
                <a:cs typeface="Times New Roman" panose="02020603050405020304" pitchFamily="18" charset="0"/>
              </a:rPr>
              <a:t>Tableau Server </a:t>
            </a:r>
            <a:r>
              <a:rPr lang="zh-CN" sz="2000" b="1">
                <a:ea typeface="宋体" panose="02010600030101010101" pitchFamily="2" charset="-122"/>
              </a:rPr>
              <a:t>或 </a:t>
            </a:r>
            <a:r>
              <a:rPr lang="en-US" sz="2000" b="1">
                <a:latin typeface="等线" panose="02010600030101010101" charset="-122"/>
                <a:ea typeface="宋体" panose="02010600030101010101" pitchFamily="2" charset="-122"/>
              </a:rPr>
              <a:t>Tableau Online</a:t>
            </a:r>
            <a:r>
              <a:rPr lang="zh-CN" sz="2000" b="1">
                <a:latin typeface="等线" panose="02010600030101010101" charset="-122"/>
                <a:ea typeface="宋体" panose="02010600030101010101" pitchFamily="2" charset="-122"/>
              </a:rPr>
              <a:t>时，用户需要用</a:t>
            </a:r>
            <a:r>
              <a:rPr lang="en-US" sz="2000" b="1">
                <a:latin typeface="等线" panose="02010600030101010101" charset="-122"/>
                <a:ea typeface="宋体" panose="02010600030101010101" pitchFamily="2" charset="-122"/>
                <a:cs typeface="Times New Roman" panose="02020603050405020304" pitchFamily="18" charset="0"/>
              </a:rPr>
              <a:t>Tableau Server </a:t>
            </a:r>
            <a:r>
              <a:rPr lang="zh-CN" sz="2000" b="1">
                <a:ea typeface="宋体" panose="02010600030101010101" pitchFamily="2" charset="-122"/>
              </a:rPr>
              <a:t>或 </a:t>
            </a:r>
            <a:r>
              <a:rPr lang="en-US" sz="2000" b="1">
                <a:latin typeface="等线" panose="02010600030101010101" charset="-122"/>
                <a:ea typeface="宋体" panose="02010600030101010101" pitchFamily="2" charset="-122"/>
              </a:rPr>
              <a:t>Tableau Online</a:t>
            </a:r>
            <a:r>
              <a:rPr lang="zh-CN" sz="2000" b="1">
                <a:latin typeface="等线" panose="02010600030101010101" charset="-122"/>
                <a:ea typeface="宋体" panose="02010600030101010101" pitchFamily="2" charset="-122"/>
              </a:rPr>
              <a:t>的账户登录。</a:t>
            </a:r>
            <a:endParaRPr lang="zh-CN" altLang="en-US" sz="2000" b="1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6.6.6.在线发布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►6.6 Tableau的操作方法</a:t>
            </a:r>
            <a:endParaRPr lang="zh-CN" altLang="en-US" dirty="0"/>
          </a:p>
        </p:txBody>
      </p:sp>
      <p:pic>
        <p:nvPicPr>
          <p:cNvPr id="179244" name="图片 1792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9695" y="1124585"/>
            <a:ext cx="6562090" cy="49866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485005" y="6165215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/>
            <a:r>
              <a:rPr lang="en-US" sz="2000" b="0">
                <a:latin typeface="等线" panose="02010600030101010101" charset="-122"/>
                <a:ea typeface="宋体" panose="02010600030101010101" pitchFamily="2" charset="-122"/>
              </a:rPr>
              <a:t>     </a:t>
            </a:r>
            <a:r>
              <a:rPr lang="zh-CN" sz="2000" b="0">
                <a:ea typeface="宋体" panose="02010600030101010101" pitchFamily="2" charset="-122"/>
              </a:rPr>
              <a:t>工作簿的发布</a:t>
            </a:r>
            <a:endParaRPr lang="zh-CN" altLang="en-US" sz="2000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6.6.6.在线发布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►6.6 Tableau的操作方法</a:t>
            </a:r>
            <a:endParaRPr lang="zh-CN" altLang="en-US" dirty="0"/>
          </a:p>
        </p:txBody>
      </p:sp>
      <p:pic>
        <p:nvPicPr>
          <p:cNvPr id="179248" name="图片 179248" descr="图形用户界面, 应用程序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60" y="994410"/>
            <a:ext cx="7523480" cy="5092700"/>
          </a:xfrm>
          <a:prstGeom prst="rect">
            <a:avLst/>
          </a:prstGeom>
        </p:spPr>
      </p:pic>
      <p:sp>
        <p:nvSpPr>
          <p:cNvPr id="101" name="文本框 100"/>
          <p:cNvSpPr txBox="1"/>
          <p:nvPr/>
        </p:nvSpPr>
        <p:spPr>
          <a:xfrm>
            <a:off x="3719830" y="6165215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266700" algn="ctr"/>
            <a:r>
              <a:rPr lang="en-US" sz="2000" b="1">
                <a:latin typeface="等线 Light" panose="02010600030101010101" charset="-122"/>
                <a:ea typeface="黑体" panose="02010609060101010101" charset="-122"/>
                <a:cs typeface="Times New Roman" panose="02020603050405020304" pitchFamily="18" charset="0"/>
              </a:rPr>
              <a:t> </a:t>
            </a:r>
            <a:r>
              <a:rPr lang="zh-CN" sz="2000" b="1">
                <a:latin typeface="等线 Light" panose="02010600030101010101" charset="-122"/>
                <a:ea typeface="黑体" panose="02010609060101010101" charset="-122"/>
              </a:rPr>
              <a:t>数据源的发布</a:t>
            </a:r>
            <a:endParaRPr lang="zh-CN" altLang="en-US" sz="2000" b="1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914400" y="2438400"/>
            <a:ext cx="7744460" cy="1143000"/>
          </a:xfrm>
        </p:spPr>
        <p:txBody>
          <a:bodyPr/>
          <a:lstStyle/>
          <a:p>
            <a:r>
              <a:rPr sz="4800" dirty="0"/>
              <a:t>6.7 Tableau的故事化功能</a:t>
            </a:r>
            <a:endParaRPr sz="4800" dirty="0"/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3935760" y="4077072"/>
            <a:ext cx="4320480" cy="1752600"/>
          </a:xfrm>
        </p:spPr>
        <p:txBody>
          <a:bodyPr/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▲</a:t>
            </a:r>
            <a:r>
              <a:rPr sz="2000" dirty="0">
                <a:solidFill>
                  <a:schemeClr val="bg1">
                    <a:lumMod val="50000"/>
                  </a:schemeClr>
                </a:solidFill>
              </a:rPr>
              <a:t>6.6 Tableau的操作方法</a:t>
            </a:r>
            <a:endParaRPr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zh-CN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2000" dirty="0"/>
              <a:t>▼</a:t>
            </a:r>
            <a:r>
              <a:rPr sz="2000" dirty="0"/>
              <a:t>6.7 Tableau的故事化功能</a:t>
            </a:r>
            <a:endParaRPr sz="2000" dirty="0"/>
          </a:p>
        </p:txBody>
      </p:sp>
    </p:spTree>
  </p:cSld>
  <p:clrMapOvr>
    <a:masterClrMapping/>
  </p:clrMapOvr>
  <p:transition>
    <p:blinds dir="vert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Tableau的故事化功能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►6.7 Tableau的故事化功能</a:t>
            </a:r>
            <a:endParaRPr lang="zh-CN" altLang="en-US" dirty="0"/>
          </a:p>
        </p:txBody>
      </p:sp>
      <p:sp>
        <p:nvSpPr>
          <p:cNvPr id="101" name="文本框 100"/>
          <p:cNvSpPr txBox="1"/>
          <p:nvPr/>
        </p:nvSpPr>
        <p:spPr>
          <a:xfrm>
            <a:off x="2416810" y="2636520"/>
            <a:ext cx="7358380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127000"/>
            <a:r>
              <a:rPr lang="en-US" altLang="zh-CN" sz="2000" b="1">
                <a:latin typeface="等线" panose="02010600030101010101" charset="-122"/>
                <a:ea typeface="宋体" panose="02010600030101010101" pitchFamily="2" charset="-122"/>
              </a:rPr>
              <a:t>      </a:t>
            </a:r>
            <a:r>
              <a:rPr lang="zh-CN" sz="2000" b="1">
                <a:latin typeface="等线" panose="02010600030101010101" charset="-122"/>
                <a:ea typeface="宋体" panose="02010600030101010101" pitchFamily="2" charset="-122"/>
              </a:rPr>
              <a:t>目前，</a:t>
            </a:r>
            <a:r>
              <a:rPr lang="en-US" sz="2000" b="1">
                <a:latin typeface="等线" panose="02010600030101010101" charset="-122"/>
                <a:ea typeface="宋体" panose="02010600030101010101" pitchFamily="2" charset="-122"/>
              </a:rPr>
              <a:t>Tableau</a:t>
            </a:r>
            <a:r>
              <a:rPr lang="zh-CN" sz="2000" b="1">
                <a:latin typeface="等线" panose="02010600030101010101" charset="-122"/>
                <a:ea typeface="宋体" panose="02010600030101010101" pitchFamily="2" charset="-122"/>
              </a:rPr>
              <a:t>可以支持的数据故事的类型有趋势、下钻、放大、对比、交叉、因子、异常等。</a:t>
            </a:r>
            <a:endParaRPr lang="zh-CN" altLang="en-US" sz="2000" b="1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6.7.1趋势（Change Over Time）类数据故事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►6.7 Tableau的故事化功能</a:t>
            </a:r>
            <a:endParaRPr lang="zh-CN" altLang="en-US" dirty="0"/>
          </a:p>
        </p:txBody>
      </p:sp>
      <p:pic>
        <p:nvPicPr>
          <p:cNvPr id="219" name="slide2" descr="Injury Crisis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230" y="999490"/>
            <a:ext cx="5825490" cy="5181600"/>
          </a:xfrm>
          <a:prstGeom prst="rect">
            <a:avLst/>
          </a:prstGeom>
        </p:spPr>
      </p:pic>
      <p:sp>
        <p:nvSpPr>
          <p:cNvPr id="101" name="文本框 100"/>
          <p:cNvSpPr txBox="1"/>
          <p:nvPr/>
        </p:nvSpPr>
        <p:spPr>
          <a:xfrm>
            <a:off x="2927985" y="6236970"/>
            <a:ext cx="6658610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266700" algn="ctr"/>
            <a:r>
              <a:rPr lang="en-US" sz="2000" b="0">
                <a:latin typeface="等线 Light" panose="02010600030101010101" charset="-122"/>
                <a:ea typeface="黑体" panose="02010609060101010101" charset="-122"/>
                <a:cs typeface="Times New Roman" panose="02020603050405020304" pitchFamily="18" charset="0"/>
              </a:rPr>
              <a:t>Andy Kriebel</a:t>
            </a:r>
            <a:r>
              <a:rPr lang="zh-CN" sz="2000" b="0">
                <a:latin typeface="等线 Light" panose="02010600030101010101" charset="-122"/>
                <a:ea typeface="黑体" panose="02010609060101010101" charset="-122"/>
              </a:rPr>
              <a:t>设计的数据故事</a:t>
            </a:r>
            <a:r>
              <a:rPr lang="zh-CN" sz="2000" b="0">
                <a:latin typeface="等线 Light" panose="02010600030101010101" charset="-122"/>
                <a:ea typeface="黑体" panose="02010609060101010101" charset="-122"/>
                <a:cs typeface="Times New Roman" panose="02020603050405020304" pitchFamily="18" charset="0"/>
              </a:rPr>
              <a:t>——阿森纳的伤病危机（</a:t>
            </a:r>
            <a:r>
              <a:rPr lang="en-US" sz="2000" b="0">
                <a:latin typeface="等线 Light" panose="02010600030101010101" charset="-122"/>
                <a:ea typeface="黑体" panose="02010609060101010101" charset="-122"/>
                <a:cs typeface="Times New Roman" panose="02020603050405020304" pitchFamily="18" charset="0"/>
              </a:rPr>
              <a:t>Arsenal's Injury Crisis</a:t>
            </a:r>
            <a:r>
              <a:rPr lang="zh-CN" sz="2000" b="0">
                <a:latin typeface="等线 Light" panose="02010600030101010101" charset="-122"/>
                <a:ea typeface="黑体" panose="02010609060101010101" charset="-122"/>
              </a:rPr>
              <a:t>）</a:t>
            </a:r>
            <a:endParaRPr lang="zh-CN" altLang="en-US" sz="2000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6.7.2下钻（Drill Down）类数据故事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►6.7 Tableau的故事化功能</a:t>
            </a:r>
            <a:endParaRPr lang="zh-CN" altLang="en-US" dirty="0"/>
          </a:p>
        </p:txBody>
      </p:sp>
      <p:pic>
        <p:nvPicPr>
          <p:cNvPr id="179253" name="图片 1792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5620" y="1125855"/>
            <a:ext cx="5952490" cy="5013960"/>
          </a:xfrm>
          <a:prstGeom prst="rect">
            <a:avLst/>
          </a:prstGeom>
        </p:spPr>
      </p:pic>
      <p:sp>
        <p:nvSpPr>
          <p:cNvPr id="101" name="文本框 100"/>
          <p:cNvSpPr txBox="1"/>
          <p:nvPr/>
        </p:nvSpPr>
        <p:spPr>
          <a:xfrm>
            <a:off x="1703705" y="6093460"/>
            <a:ext cx="951484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266700" algn="ctr"/>
            <a:r>
              <a:rPr lang="en-US" sz="2000" b="1">
                <a:latin typeface="等线 Light" panose="02010600030101010101" charset="-122"/>
                <a:ea typeface="黑体" panose="02010609060101010101" charset="-122"/>
                <a:cs typeface="Times New Roman" panose="02020603050405020304" pitchFamily="18" charset="0"/>
              </a:rPr>
              <a:t>Mac Bryla</a:t>
            </a:r>
            <a:r>
              <a:rPr lang="zh-CN" sz="2000" b="1">
                <a:latin typeface="等线 Light" panose="02010600030101010101" charset="-122"/>
                <a:ea typeface="黑体" panose="02010609060101010101" charset="-122"/>
              </a:rPr>
              <a:t>设计的数据故事</a:t>
            </a:r>
            <a:r>
              <a:rPr lang="zh-CN" sz="2000" b="1">
                <a:latin typeface="等线 Light" panose="02010600030101010101" charset="-122"/>
                <a:ea typeface="黑体" panose="02010609060101010101" charset="-122"/>
                <a:cs typeface="Times New Roman" panose="02020603050405020304" pitchFamily="18" charset="0"/>
              </a:rPr>
              <a:t>——跟我说说威尔（</a:t>
            </a:r>
            <a:r>
              <a:rPr lang="en-US" sz="2000" b="1">
                <a:latin typeface="等线 Light" panose="02010600030101010101" charset="-122"/>
                <a:ea typeface="黑体" panose="02010609060101010101" charset="-122"/>
                <a:cs typeface="Times New Roman" panose="02020603050405020304" pitchFamily="18" charset="0"/>
              </a:rPr>
              <a:t>Tell me about Will</a:t>
            </a:r>
            <a:r>
              <a:rPr lang="zh-CN" sz="2000" b="1">
                <a:latin typeface="等线 Light" panose="02010600030101010101" charset="-122"/>
                <a:ea typeface="黑体" panose="02010609060101010101" charset="-122"/>
              </a:rPr>
              <a:t>）</a:t>
            </a:r>
            <a:endParaRPr lang="zh-CN" altLang="en-US" sz="2000" b="1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6.7.3 放大（Zoom Out）类数据故事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►6.7 Tableau的故事化功能</a:t>
            </a:r>
            <a:endParaRPr lang="zh-CN" altLang="en-US" dirty="0"/>
          </a:p>
        </p:txBody>
      </p:sp>
      <p:pic>
        <p:nvPicPr>
          <p:cNvPr id="179254" name="图片 1792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3795" y="1268730"/>
            <a:ext cx="7629525" cy="4739005"/>
          </a:xfrm>
          <a:prstGeom prst="rect">
            <a:avLst/>
          </a:prstGeom>
        </p:spPr>
      </p:pic>
      <p:sp>
        <p:nvSpPr>
          <p:cNvPr id="101" name="文本框 100"/>
          <p:cNvSpPr txBox="1"/>
          <p:nvPr/>
        </p:nvSpPr>
        <p:spPr>
          <a:xfrm>
            <a:off x="1199515" y="6236970"/>
            <a:ext cx="959421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266700" algn="ctr"/>
            <a:r>
              <a:rPr lang="en-US" sz="2000" b="0">
                <a:latin typeface="等线 Light" panose="02010600030101010101" charset="-122"/>
                <a:ea typeface="黑体" panose="02010609060101010101" charset="-122"/>
                <a:cs typeface="Times New Roman" panose="02020603050405020304" pitchFamily="18" charset="0"/>
              </a:rPr>
              <a:t> Dan Piecuch</a:t>
            </a:r>
            <a:r>
              <a:rPr lang="zh-CN" sz="2000" b="0">
                <a:latin typeface="等线 Light" panose="02010600030101010101" charset="-122"/>
                <a:ea typeface="黑体" panose="02010609060101010101" charset="-122"/>
              </a:rPr>
              <a:t>设计的数据故事</a:t>
            </a:r>
            <a:r>
              <a:rPr lang="zh-CN" sz="2000" b="0">
                <a:latin typeface="等线 Light" panose="02010600030101010101" charset="-122"/>
                <a:ea typeface="黑体" panose="02010609060101010101" charset="-122"/>
                <a:cs typeface="Times New Roman" panose="02020603050405020304" pitchFamily="18" charset="0"/>
              </a:rPr>
              <a:t>——温哥华自行车手（</a:t>
            </a:r>
            <a:r>
              <a:rPr lang="en-US" sz="2000" b="0">
                <a:latin typeface="等线 Light" panose="02010600030101010101" charset="-122"/>
                <a:ea typeface="黑体" panose="02010609060101010101" charset="-122"/>
                <a:cs typeface="Times New Roman" panose="02020603050405020304" pitchFamily="18" charset="0"/>
              </a:rPr>
              <a:t>Vancouver Cyclists</a:t>
            </a:r>
            <a:r>
              <a:rPr lang="zh-CN" sz="2000" b="0">
                <a:latin typeface="等线 Light" panose="02010600030101010101" charset="-122"/>
                <a:ea typeface="黑体" panose="02010609060101010101" charset="-122"/>
              </a:rPr>
              <a:t>）</a:t>
            </a:r>
            <a:endParaRPr lang="zh-CN" altLang="en-US" sz="2000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6.7.4 对比（Contrast）类数据故事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►6.7 Tableau的故事化功能</a:t>
            </a:r>
            <a:endParaRPr lang="zh-CN" altLang="en-US" dirty="0"/>
          </a:p>
        </p:txBody>
      </p:sp>
      <p:pic>
        <p:nvPicPr>
          <p:cNvPr id="179255" name="图片 1792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0895" y="1119505"/>
            <a:ext cx="5980430" cy="5031105"/>
          </a:xfrm>
          <a:prstGeom prst="rect">
            <a:avLst/>
          </a:prstGeom>
        </p:spPr>
      </p:pic>
      <p:sp>
        <p:nvSpPr>
          <p:cNvPr id="101" name="文本框 100"/>
          <p:cNvSpPr txBox="1"/>
          <p:nvPr/>
        </p:nvSpPr>
        <p:spPr>
          <a:xfrm>
            <a:off x="2387600" y="6236970"/>
            <a:ext cx="846455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266700" algn="ctr"/>
            <a:r>
              <a:rPr lang="en-US" sz="2000" b="0">
                <a:latin typeface="等线 Light" panose="02010600030101010101" charset="-122"/>
                <a:ea typeface="黑体" panose="02010609060101010101" charset="-122"/>
                <a:cs typeface="Times New Roman" panose="02020603050405020304" pitchFamily="18" charset="0"/>
              </a:rPr>
              <a:t> Robert Rouse</a:t>
            </a:r>
            <a:r>
              <a:rPr lang="zh-CN" sz="2000" b="0">
                <a:latin typeface="等线 Light" panose="02010600030101010101" charset="-122"/>
                <a:ea typeface="黑体" panose="02010609060101010101" charset="-122"/>
              </a:rPr>
              <a:t>设计的数据故事</a:t>
            </a:r>
            <a:r>
              <a:rPr lang="zh-CN" sz="2000" b="0">
                <a:latin typeface="等线 Light" panose="02010600030101010101" charset="-122"/>
                <a:ea typeface="黑体" panose="02010609060101010101" charset="-122"/>
                <a:cs typeface="Times New Roman" panose="02020603050405020304" pitchFamily="18" charset="0"/>
              </a:rPr>
              <a:t>——埃及金字塔（</a:t>
            </a:r>
            <a:r>
              <a:rPr lang="en-US" sz="2000" b="0">
                <a:latin typeface="等线 Light" panose="02010600030101010101" charset="-122"/>
                <a:ea typeface="黑体" panose="02010609060101010101" charset="-122"/>
                <a:cs typeface="Times New Roman" panose="02020603050405020304" pitchFamily="18" charset="0"/>
              </a:rPr>
              <a:t>The Pyramids of Egypt</a:t>
            </a:r>
            <a:r>
              <a:rPr lang="zh-CN" sz="2000" b="0">
                <a:latin typeface="等线 Light" panose="02010600030101010101" charset="-122"/>
                <a:ea typeface="黑体" panose="02010609060101010101" charset="-122"/>
              </a:rPr>
              <a:t>）</a:t>
            </a:r>
            <a:endParaRPr lang="zh-CN" altLang="en-US" sz="2000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6.1.4 Tableau Online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►6.1 Tableau的概述</a:t>
            </a:r>
            <a:endParaRPr lang="zh-CN" altLang="en-US" dirty="0"/>
          </a:p>
        </p:txBody>
      </p:sp>
      <p:pic>
        <p:nvPicPr>
          <p:cNvPr id="99" name="图片 99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79650" y="1188085"/>
            <a:ext cx="7033895" cy="468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文本框 100"/>
          <p:cNvSpPr txBox="1"/>
          <p:nvPr/>
        </p:nvSpPr>
        <p:spPr>
          <a:xfrm>
            <a:off x="4224020" y="5877560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/>
            <a:r>
              <a:rPr lang="en-US" sz="2000" b="1">
                <a:latin typeface="+mn-ea"/>
                <a:ea typeface="+mn-ea"/>
                <a:cs typeface="+mn-ea"/>
              </a:rPr>
              <a:t> Tableau Online</a:t>
            </a:r>
            <a:r>
              <a:rPr lang="zh-CN" sz="2000" b="1">
                <a:latin typeface="+mn-ea"/>
                <a:ea typeface="+mn-ea"/>
                <a:cs typeface="+mn-ea"/>
              </a:rPr>
              <a:t>界面</a:t>
            </a:r>
            <a:endParaRPr lang="zh-CN" altLang="en-US" sz="2000" b="1"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6.7.5 交叉（Intersection）类数据故事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►6.7 Tableau的故事化功能</a:t>
            </a:r>
            <a:endParaRPr lang="zh-CN" altLang="en-US" dirty="0"/>
          </a:p>
        </p:txBody>
      </p:sp>
      <p:pic>
        <p:nvPicPr>
          <p:cNvPr id="179256" name="图片 179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6900" y="1217295"/>
            <a:ext cx="6405880" cy="4791075"/>
          </a:xfrm>
          <a:prstGeom prst="rect">
            <a:avLst/>
          </a:prstGeom>
        </p:spPr>
      </p:pic>
      <p:sp>
        <p:nvSpPr>
          <p:cNvPr id="101" name="文本框 100"/>
          <p:cNvSpPr txBox="1"/>
          <p:nvPr/>
        </p:nvSpPr>
        <p:spPr>
          <a:xfrm>
            <a:off x="2046605" y="6093460"/>
            <a:ext cx="953008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266700" algn="ctr"/>
            <a:r>
              <a:rPr lang="en-US" sz="2000" b="1">
                <a:latin typeface="等线 Light" panose="02010600030101010101" charset="-122"/>
                <a:ea typeface="黑体" panose="02010609060101010101" charset="-122"/>
                <a:cs typeface="Times New Roman" panose="02020603050405020304" pitchFamily="18" charset="0"/>
              </a:rPr>
              <a:t>Robert Rouse</a:t>
            </a:r>
            <a:r>
              <a:rPr lang="zh-CN" sz="2000" b="1">
                <a:latin typeface="等线 Light" panose="02010600030101010101" charset="-122"/>
                <a:ea typeface="黑体" panose="02010609060101010101" charset="-122"/>
              </a:rPr>
              <a:t>设计的数据故事</a:t>
            </a:r>
            <a:r>
              <a:rPr lang="zh-CN" sz="2000" b="1">
                <a:latin typeface="等线 Light" panose="02010600030101010101" charset="-122"/>
                <a:ea typeface="黑体" panose="02010609060101010101" charset="-122"/>
                <a:cs typeface="Times New Roman" panose="02020603050405020304" pitchFamily="18" charset="0"/>
              </a:rPr>
              <a:t>——“美国与他们（</a:t>
            </a:r>
            <a:r>
              <a:rPr lang="en-US" sz="2000" b="1">
                <a:latin typeface="等线 Light" panose="02010600030101010101" charset="-122"/>
                <a:ea typeface="黑体" panose="02010609060101010101" charset="-122"/>
                <a:cs typeface="Times New Roman" panose="02020603050405020304" pitchFamily="18" charset="0"/>
              </a:rPr>
              <a:t>US vs THEM</a:t>
            </a:r>
            <a:r>
              <a:rPr lang="zh-CN" sz="2000" b="1">
                <a:latin typeface="等线 Light" panose="02010600030101010101" charset="-122"/>
                <a:ea typeface="黑体" panose="02010609060101010101" charset="-122"/>
              </a:rPr>
              <a:t>）</a:t>
            </a:r>
            <a:r>
              <a:rPr lang="en-US" sz="2000" b="1">
                <a:latin typeface="等线 Light" panose="02010600030101010101" charset="-122"/>
                <a:ea typeface="黑体" panose="02010609060101010101" charset="-122"/>
                <a:cs typeface="Times New Roman" panose="02020603050405020304" pitchFamily="18" charset="0"/>
              </a:rPr>
              <a:t>”</a:t>
            </a:r>
            <a:endParaRPr lang="zh-CN" altLang="en-US" sz="2000" b="1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6.7.6 因子（Factors）类数据故事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►6.7 Tableau的故事化功能</a:t>
            </a:r>
            <a:endParaRPr lang="zh-CN" altLang="en-US" dirty="0"/>
          </a:p>
        </p:txBody>
      </p:sp>
      <p:pic>
        <p:nvPicPr>
          <p:cNvPr id="179257" name="图片 1792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9785" y="1124585"/>
            <a:ext cx="5826125" cy="4963160"/>
          </a:xfrm>
          <a:prstGeom prst="rect">
            <a:avLst/>
          </a:prstGeom>
        </p:spPr>
      </p:pic>
      <p:sp>
        <p:nvSpPr>
          <p:cNvPr id="101" name="文本框 100"/>
          <p:cNvSpPr txBox="1"/>
          <p:nvPr/>
        </p:nvSpPr>
        <p:spPr>
          <a:xfrm>
            <a:off x="1919605" y="6165215"/>
            <a:ext cx="979043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266700" algn="ctr"/>
            <a:r>
              <a:rPr lang="en-US" sz="2000" b="1">
                <a:latin typeface="等线" panose="02010600030101010101" charset="-122"/>
                <a:ea typeface="宋体" panose="02010600030101010101" pitchFamily="2" charset="-122"/>
                <a:cs typeface="Times New Roman" panose="02020603050405020304" pitchFamily="18" charset="0"/>
              </a:rPr>
              <a:t>Steph Loves Data</a:t>
            </a:r>
            <a:r>
              <a:rPr lang="zh-CN" sz="2000" b="1">
                <a:ea typeface="宋体" panose="02010600030101010101" pitchFamily="2" charset="-122"/>
              </a:rPr>
              <a:t>设计的数据故事</a:t>
            </a:r>
            <a:r>
              <a:rPr lang="en-US" sz="2000" b="1">
                <a:latin typeface="等线" panose="02010600030101010101" charset="-122"/>
                <a:ea typeface="宋体" panose="02010600030101010101" pitchFamily="2" charset="-122"/>
              </a:rPr>
              <a:t>——</a:t>
            </a:r>
            <a:r>
              <a:rPr lang="en-US" sz="2000" b="1">
                <a:latin typeface="等线" panose="02010600030101010101" charset="-122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sz="2000" b="1">
                <a:ea typeface="宋体" panose="02010600030101010101" pitchFamily="2" charset="-122"/>
              </a:rPr>
              <a:t>地球（</a:t>
            </a:r>
            <a:r>
              <a:rPr lang="en-US" sz="2000" b="1">
                <a:latin typeface="等线" panose="02010600030101010101" charset="-122"/>
                <a:ea typeface="宋体" panose="02010600030101010101" pitchFamily="2" charset="-122"/>
              </a:rPr>
              <a:t>Planet Earth</a:t>
            </a:r>
            <a:r>
              <a:rPr lang="zh-CN" sz="2000" b="1">
                <a:ea typeface="宋体" panose="02010600030101010101" pitchFamily="2" charset="-122"/>
              </a:rPr>
              <a:t>）</a:t>
            </a:r>
            <a:r>
              <a:rPr lang="en-US" sz="2000" b="1">
                <a:latin typeface="等线" panose="02010600030101010101" charset="-122"/>
                <a:ea typeface="宋体" panose="02010600030101010101" pitchFamily="2" charset="-122"/>
              </a:rPr>
              <a:t>”</a:t>
            </a:r>
            <a:endParaRPr lang="zh-CN" altLang="en-US" sz="2000" b="1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6.7.7 异常值（Outliers）类数据故事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►6.7 Tableau的故事化功能</a:t>
            </a:r>
            <a:endParaRPr lang="zh-CN" altLang="en-US" dirty="0"/>
          </a:p>
        </p:txBody>
      </p:sp>
      <p:pic>
        <p:nvPicPr>
          <p:cNvPr id="179258" name="图片 1792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9690" y="1212215"/>
            <a:ext cx="7720965" cy="4895850"/>
          </a:xfrm>
          <a:prstGeom prst="rect">
            <a:avLst/>
          </a:prstGeom>
        </p:spPr>
      </p:pic>
      <p:sp>
        <p:nvSpPr>
          <p:cNvPr id="101" name="文本框 100"/>
          <p:cNvSpPr txBox="1"/>
          <p:nvPr/>
        </p:nvSpPr>
        <p:spPr>
          <a:xfrm>
            <a:off x="3359785" y="6165215"/>
            <a:ext cx="728916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/>
            <a:r>
              <a:rPr lang="zh-CN" sz="2000" b="1">
                <a:ea typeface="宋体" panose="02010600030101010101" pitchFamily="2" charset="-122"/>
              </a:rPr>
              <a:t>地震数据的故事化——特大地震的标注</a:t>
            </a:r>
            <a:endParaRPr lang="zh-CN" altLang="en-US" sz="2000" b="1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基于Tableau的数据故事的类型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►6.7 Tableau的故事化功能</a:t>
            </a:r>
            <a:endParaRPr lang="zh-CN" altLang="en-US" dirty="0"/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1559560" y="1844675"/>
          <a:ext cx="9302750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50"/>
                <a:gridCol w="5702300"/>
              </a:tblGrid>
              <a:tr h="3810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数据故事的类型</a:t>
                      </a:r>
                      <a:endParaRPr lang="en-US" altLang="en-US" sz="2000" b="1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0800" marR="50800" marT="50800" marB="5080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1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</a:t>
                      </a:r>
                      <a:endParaRPr lang="en-US" altLang="en-US" sz="2000" b="1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0800" marR="50800" marT="50800" marB="50800" vert="horz" anchor="t" anchorCtr="0"/>
                </a:tc>
              </a:tr>
              <a:tr h="381000">
                <a:tc>
                  <a:txBody>
                    <a:bodyPr/>
                    <a:p>
                      <a:pPr indent="0">
                        <a:buNone/>
                      </a:pPr>
                      <a:endParaRPr lang="en-US" sz="2000" b="1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endParaRPr lang="en-US" sz="2000" b="1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endParaRPr lang="en-US" sz="2000" b="1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endParaRPr lang="en-US" sz="2000" b="1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2000" b="1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趋势（Change Over Time）</a:t>
                      </a:r>
                      <a:endParaRPr lang="en-US" altLang="en-US" sz="2000" b="1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0800" marR="50800" marT="50800" marB="5080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特征：以时间为主要线索，叙述某事物的发展趋势。切入点：为什么会发生这种情况，或者为什么会继续发生？我们可以做些什么来防止或使这种情况发生？举例：</a:t>
                      </a:r>
                      <a:r>
                        <a:rPr lang="en-US" sz="2000" b="1"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Andy Kriebel</a:t>
                      </a: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设计的数据故事——阿森纳的伤病危机（</a:t>
                      </a:r>
                      <a:r>
                        <a:rPr lang="en-US" sz="2000" b="1"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Arsenal's Injury Crisis</a:t>
                      </a: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0800" marR="50800" marT="50800" marB="50800" vert="horz" anchor="t" anchorCtr="0"/>
                </a:tc>
              </a:tr>
              <a:tr h="3810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endParaRPr lang="en-US" sz="2000" b="1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endParaRPr lang="en-US" sz="2000" b="1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endParaRPr lang="en-US" sz="2000" b="1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endParaRPr lang="en-US" sz="2000" b="1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下钻（Drill Down）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0800" marR="50800" marT="50800" marB="5080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特征：从背景信息入手，不断聚焦和缩小讨论范围，以便受众更好地理解某一具体事物及事件。切入点：为什么这个人、地方或事物很特别？这个人、地方或事物的表现如何？举例：</a:t>
                      </a:r>
                      <a:r>
                        <a:rPr lang="en-US" sz="2000" b="1"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Mac Bryla</a:t>
                      </a: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设计的数据故事——“跟我说说威尔（</a:t>
                      </a:r>
                      <a:r>
                        <a:rPr lang="en-US" sz="2000" b="1"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Tell me about Will</a:t>
                      </a: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）”。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0800" marR="50800" marT="50800" marB="50800" vert="horz" anchor="t" anchorCtr="0"/>
                </a:tc>
              </a:tr>
            </a:tbl>
          </a:graphicData>
        </a:graphic>
      </p:graphicFrame>
      <p:pic>
        <p:nvPicPr>
          <p:cNvPr id="222" name="图片 2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39695" y="2348865"/>
            <a:ext cx="1223010" cy="1179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图片 2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39695" y="3933190"/>
            <a:ext cx="1261110" cy="1176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基于Tableau的数据故事的类型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►6.7 Tableau的故事化功能</a:t>
            </a:r>
            <a:endParaRPr lang="zh-CN" altLang="en-US" dirty="0"/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1703705" y="1700530"/>
          <a:ext cx="8931275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5030"/>
                <a:gridCol w="5516245"/>
              </a:tblGrid>
              <a:tr h="3810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数据故事的类型</a:t>
                      </a:r>
                      <a:endParaRPr lang="en-US" altLang="en-US" sz="2000" b="1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0800" marR="50800" marT="50800" marB="5080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1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</a:t>
                      </a:r>
                      <a:endParaRPr lang="en-US" altLang="en-US" sz="2000" b="1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0800" marR="50800" marT="50800" marB="50800" vert="horz" anchor="t" anchorCtr="0"/>
                </a:tc>
              </a:tr>
              <a:tr h="381000"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2000" b="1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endParaRPr lang="en-US" sz="2000" b="1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endParaRPr lang="en-US" sz="2000" b="1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endParaRPr lang="en-US" sz="2000" b="1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endParaRPr lang="en-US" sz="2000" b="1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放大（Zoom Out）</a:t>
                      </a:r>
                      <a:endParaRPr lang="en-US" altLang="en-US" sz="2000" b="1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0800" marR="50800" marT="50800" marB="50800" vert="horz" anchor="t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特征：将受众关注的事件与其背景事件关联起来，为受众讲述受众关心的事件与其背景事件之间的联系。切入点：与其他更大事件相比，受众关心的事件是如何的？受众关心的事件如何影响其他更大的事件？举例：</a:t>
                      </a:r>
                      <a:r>
                        <a:rPr lang="en-US" sz="2000" b="1"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Dan Piecuch</a:t>
                      </a: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设计的数据故事——温哥华自行车手（</a:t>
                      </a:r>
                      <a:r>
                        <a:rPr lang="en-US" sz="2000" b="1"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Vancouver Cyclists</a:t>
                      </a: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0800" marR="50800" marT="50800" marB="50800" vert="horz" anchor="t" anchorCtr="0"/>
                </a:tc>
              </a:tr>
              <a:tr h="3810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endParaRPr lang="en-US" sz="2000" b="1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endParaRPr lang="en-US" sz="2000" b="1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endParaRPr lang="en-US" sz="2000" b="1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endParaRPr lang="en-US" sz="2000" b="1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对比（Contrast）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0800" marR="50800" marT="50800" marB="50800" vert="horz" anchor="t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特征：此类故事主要用于比较两个或多个事件的不同之处。切入点：为什么这些事件不同？我们怎样才能让事件</a:t>
                      </a:r>
                      <a:r>
                        <a:rPr lang="en-US" sz="2000" b="1"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A</a:t>
                      </a: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的</a:t>
                      </a:r>
                      <a:r>
                        <a:rPr lang="en-US" sz="2000" b="1"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表现</a:t>
                      </a: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与事件</a:t>
                      </a:r>
                      <a:r>
                        <a:rPr lang="en-US" sz="2000" b="1"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B 一样？应该关注哪个</a:t>
                      </a: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方面</a:t>
                      </a:r>
                      <a:r>
                        <a:rPr lang="en-US" sz="2000" b="1"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，哪个</a:t>
                      </a: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方面</a:t>
                      </a:r>
                      <a:r>
                        <a:rPr lang="en-US" sz="2000" b="1"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做得很好？</a:t>
                      </a: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举例：</a:t>
                      </a:r>
                      <a:r>
                        <a:rPr lang="en-US" sz="2000" b="1"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Robert Rouse</a:t>
                      </a: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设计的数据故事——埃及金字塔（</a:t>
                      </a:r>
                      <a:r>
                        <a:rPr lang="en-US" sz="2000" b="1"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The Pyramids of Egypt</a:t>
                      </a: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0800" marR="50800" marT="50800" marB="50800" vert="horz" anchor="t" anchorCtr="0"/>
                </a:tc>
              </a:tr>
            </a:tbl>
          </a:graphicData>
        </a:graphic>
      </p:graphicFrame>
      <p:pic>
        <p:nvPicPr>
          <p:cNvPr id="224" name="图片 2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39695" y="2204720"/>
            <a:ext cx="1447165" cy="141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图片 2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39695" y="4220845"/>
            <a:ext cx="1501775" cy="1277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基于Tableau的数据故事的类型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►6.7 Tableau的故事化功能</a:t>
            </a:r>
            <a:endParaRPr lang="zh-CN" altLang="en-US" dirty="0"/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1847850" y="1916430"/>
          <a:ext cx="8799195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8340"/>
                <a:gridCol w="5570855"/>
              </a:tblGrid>
              <a:tr h="3810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数据故事的类型</a:t>
                      </a:r>
                      <a:endParaRPr lang="en-US" altLang="en-US" sz="2000" b="1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0800" marR="50800" marT="50800" marB="5080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1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</a:t>
                      </a:r>
                      <a:endParaRPr lang="en-US" altLang="en-US" sz="2000" b="1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0800" marR="50800" marT="50800" marB="50800" vert="horz" anchor="t" anchorCtr="0"/>
                </a:tc>
              </a:tr>
              <a:tr h="381000">
                <a:tc>
                  <a:txBody>
                    <a:bodyPr/>
                    <a:p>
                      <a:pPr indent="0">
                        <a:buNone/>
                      </a:pPr>
                      <a:endParaRPr lang="en-US" sz="2000" b="1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endParaRPr lang="en-US" sz="2000" b="1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endParaRPr lang="en-US" sz="2000" b="1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endParaRPr lang="en-US" sz="2000" b="1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交叉（Intersections）</a:t>
                      </a:r>
                      <a:endParaRPr lang="en-US" altLang="en-US" sz="2000" b="1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0800" marR="50800" marT="50800" marB="5080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特征：主要讲述的是当一个类别超过另一个类别时，表现出的突变或重要变化。切入点：是什么导致了这些转变？这些转变是好是坏？这些转变如何影响我们计划的其他方面？举例：</a:t>
                      </a:r>
                      <a:r>
                        <a:rPr lang="en-US" sz="2000" b="1"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Robert Rouse</a:t>
                      </a: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设计的“美国与他们（</a:t>
                      </a:r>
                      <a:r>
                        <a:rPr lang="en-US" sz="2000" b="1"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US vs THEM</a:t>
                      </a: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）”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0800" marR="50800" marT="50800" marB="50800" vert="horz" anchor="t" anchorCtr="0"/>
                </a:tc>
              </a:tr>
              <a:tr h="3810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endParaRPr lang="en-US" sz="2000" b="1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endParaRPr lang="en-US" sz="2000" b="1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endParaRPr lang="en-US" sz="2000" b="1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因子（Factors）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0800" marR="50800" marT="50800" marB="5080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特征：此类数据故事通过将主题划分为类型或类别来解释主题。切入点：是否有应该更多关注的特定类别？哪些因子对受众关心的指标有多大影响？举例：</a:t>
                      </a:r>
                      <a:r>
                        <a:rPr lang="en-US" sz="2000" b="1"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Steph Loves Data设计的数据故事</a:t>
                      </a: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——</a:t>
                      </a:r>
                      <a:r>
                        <a:rPr lang="en-US" sz="2000" b="1"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”地球（Planet Earth）”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0800" marR="50800" marT="50800" marB="50800" vert="horz" anchor="t" anchorCtr="0"/>
                </a:tc>
              </a:tr>
            </a:tbl>
          </a:graphicData>
        </a:graphic>
      </p:graphicFrame>
      <p:pic>
        <p:nvPicPr>
          <p:cNvPr id="74" name="图片 7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39695" y="2348865"/>
            <a:ext cx="1223645" cy="12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图片 2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39695" y="4076700"/>
            <a:ext cx="1517015" cy="1088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0666619" cy="821913"/>
          </a:xfrm>
        </p:spPr>
        <p:txBody>
          <a:bodyPr/>
          <a:lstStyle/>
          <a:p>
            <a:r>
              <a:rPr lang="zh-CN" altLang="en-US" b="1" dirty="0"/>
              <a:t>基于Tableau的数据故事的类型</a:t>
            </a:r>
            <a:endParaRPr lang="zh-CN" altLang="en-US" b="1" dirty="0"/>
          </a:p>
        </p:txBody>
      </p:sp>
      <p:sp>
        <p:nvSpPr>
          <p:cNvPr id="49157" name="文本占位符 4"/>
          <p:cNvSpPr>
            <a:spLocks noGrp="1"/>
          </p:cNvSpPr>
          <p:nvPr>
            <p:ph type="body" sz="quarter" idx="13"/>
          </p:nvPr>
        </p:nvSpPr>
        <p:spPr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►6.7 Tableau的故事化功能</a:t>
            </a:r>
            <a:endParaRPr lang="zh-CN" altLang="en-US" dirty="0"/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1919605" y="1700530"/>
          <a:ext cx="853313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6565"/>
                <a:gridCol w="4266565"/>
              </a:tblGrid>
              <a:tr h="3810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数据故事的类型</a:t>
                      </a:r>
                      <a:endParaRPr lang="en-US" altLang="en-US" sz="2000" b="1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0800" marR="50800" marT="50800" marB="5080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1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</a:t>
                      </a:r>
                      <a:endParaRPr lang="en-US" altLang="en-US" sz="2000" b="1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0800" marR="50800" marT="50800" marB="50800" vert="horz" anchor="t" anchorCtr="0"/>
                </a:tc>
              </a:tr>
              <a:tr h="1788160">
                <a:tc>
                  <a:txBody>
                    <a:bodyPr/>
                    <a:p>
                      <a:pPr indent="0">
                        <a:buNone/>
                      </a:pPr>
                      <a:endParaRPr lang="en-US" sz="2000" b="1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endParaRPr lang="en-US" sz="2000" b="1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endParaRPr lang="en-US" sz="2000" b="1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endParaRPr lang="en-US" sz="2000" b="1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2000" b="1">
                          <a:solidFill>
                            <a:srgbClr val="333333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异常值（Outliers）</a:t>
                      </a:r>
                      <a:endParaRPr lang="en-US" altLang="en-US" sz="2000" b="1">
                        <a:solidFill>
                          <a:srgbClr val="333333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0800" marR="50800" marT="50800" marB="5080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特征：侧重于叙述异常值或极端情况。切入点：为什么这个项目不同？举例：</a:t>
                      </a:r>
                      <a:r>
                        <a:rPr lang="en-US" sz="2000" b="1"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Steph Loves Data</a:t>
                      </a: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设计的数据故事——“求救</a:t>
                      </a:r>
                      <a:r>
                        <a:rPr lang="en-US" sz="2000" b="1"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2015 年圣诞活动</a:t>
                      </a: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</a:t>
                      </a:r>
                      <a:r>
                        <a:rPr lang="en-US" sz="2000" b="1"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S.O.S. X-Mas Campaign 2015</a:t>
                      </a: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）”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0800" marR="50800" marT="50800" marB="50800" vert="horz" anchor="t" anchorCtr="0"/>
                </a:tc>
              </a:tr>
            </a:tbl>
          </a:graphicData>
        </a:graphic>
      </p:graphicFrame>
      <p:sp>
        <p:nvSpPr>
          <p:cNvPr id="101" name="文本框 100"/>
          <p:cNvSpPr txBox="1"/>
          <p:nvPr/>
        </p:nvSpPr>
        <p:spPr>
          <a:xfrm>
            <a:off x="1991995" y="3933190"/>
            <a:ext cx="5080000" cy="252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266700"/>
            <a:r>
              <a:rPr lang="en-US" sz="1050" b="0">
                <a:latin typeface="等线" panose="02010600030101010101" charset="-122"/>
                <a:ea typeface="宋体" panose="02010600030101010101" pitchFamily="2" charset="-122"/>
              </a:rPr>
              <a:t>(</a:t>
            </a:r>
            <a:r>
              <a:rPr lang="zh-CN" sz="1050" b="0">
                <a:latin typeface="等线" panose="02010600030101010101" charset="-122"/>
                <a:ea typeface="宋体" panose="02010600030101010101" pitchFamily="2" charset="-122"/>
              </a:rPr>
              <a:t>来源：</a:t>
            </a:r>
            <a:r>
              <a:rPr lang="en-US" sz="1050" b="0">
                <a:latin typeface="等线" panose="02010600030101010101" charset="-122"/>
                <a:ea typeface="宋体" panose="02010600030101010101" pitchFamily="2" charset="-122"/>
              </a:rPr>
              <a:t>Tableau</a:t>
            </a:r>
            <a:r>
              <a:rPr lang="zh-CN" sz="1050" b="0">
                <a:latin typeface="等线" panose="02010600030101010101" charset="-122"/>
                <a:ea typeface="宋体" panose="02010600030101010101" pitchFamily="2" charset="-122"/>
              </a:rPr>
              <a:t>官网</a:t>
            </a:r>
            <a:r>
              <a:rPr lang="en-US" sz="1050" b="0">
                <a:latin typeface="等线" panose="02010600030101010101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en-US"/>
          </a:p>
        </p:txBody>
      </p:sp>
      <p:pic>
        <p:nvPicPr>
          <p:cNvPr id="70" name="图片 7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88030" y="2276475"/>
            <a:ext cx="1147445" cy="1107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5595938" y="1"/>
            <a:ext cx="3498850" cy="214313"/>
          </a:xfrm>
          <a:ln w="9525"/>
        </p:spPr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►</a:t>
            </a:r>
            <a:r>
              <a:rPr lang="zh-CN" altLang="en-US" dirty="0"/>
              <a:t>结束</a:t>
            </a:r>
            <a:endParaRPr lang="zh-CN" altLang="en-US" dirty="0"/>
          </a:p>
        </p:txBody>
      </p:sp>
      <p:sp>
        <p:nvSpPr>
          <p:cNvPr id="13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9525"/>
        </p:spPr>
        <p:txBody>
          <a:bodyPr/>
          <a:lstStyle/>
          <a:p>
            <a:r>
              <a:rPr lang="zh-CN" altLang="en-US" dirty="0"/>
              <a:t>▼专题</a:t>
            </a:r>
            <a:r>
              <a:rPr lang="en-US" altLang="zh-CN" dirty="0"/>
              <a:t>【第6章 Tableau及其数据故事化功能】</a:t>
            </a:r>
            <a:endParaRPr lang="zh-CN" altLang="en-US" dirty="0"/>
          </a:p>
        </p:txBody>
      </p:sp>
      <p:pic>
        <p:nvPicPr>
          <p:cNvPr id="14" name="Picture 20" descr="thankyou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863752" y="692696"/>
            <a:ext cx="3960043" cy="2658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901" y="3991128"/>
            <a:ext cx="1992430" cy="199243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 flipH="1">
            <a:off x="4020022" y="6145409"/>
            <a:ext cx="157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教学支撑平台</a:t>
            </a:r>
            <a:endParaRPr lang="zh-CN" altLang="en-US" sz="1200" dirty="0"/>
          </a:p>
        </p:txBody>
      </p:sp>
      <p:sp>
        <p:nvSpPr>
          <p:cNvPr id="17" name="文本框 16"/>
          <p:cNvSpPr txBox="1"/>
          <p:nvPr/>
        </p:nvSpPr>
        <p:spPr>
          <a:xfrm>
            <a:off x="6776976" y="4122127"/>
            <a:ext cx="2093637" cy="1754326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CN" dirty="0"/>
          </a:p>
          <a:p>
            <a:pPr algn="ctr"/>
            <a:r>
              <a:rPr lang="en-US" altLang="zh-CN" dirty="0" err="1"/>
              <a:t>chaolemen</a:t>
            </a:r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@</a:t>
            </a:r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ruc.edu.cn</a:t>
            </a:r>
            <a:endParaRPr lang="en-US" altLang="zh-CN" dirty="0"/>
          </a:p>
        </p:txBody>
      </p:sp>
      <p:sp>
        <p:nvSpPr>
          <p:cNvPr id="18" name="文本框 17"/>
          <p:cNvSpPr txBox="1"/>
          <p:nvPr/>
        </p:nvSpPr>
        <p:spPr>
          <a:xfrm flipH="1">
            <a:off x="1345218" y="6145409"/>
            <a:ext cx="157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参考书目</a:t>
            </a:r>
            <a:endParaRPr lang="zh-CN" altLang="en-US" sz="1200" dirty="0"/>
          </a:p>
        </p:txBody>
      </p:sp>
      <p:sp>
        <p:nvSpPr>
          <p:cNvPr id="19" name="文本框 18"/>
          <p:cNvSpPr txBox="1"/>
          <p:nvPr/>
        </p:nvSpPr>
        <p:spPr>
          <a:xfrm flipH="1">
            <a:off x="7035836" y="6153836"/>
            <a:ext cx="157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主讲人联系方式</a:t>
            </a:r>
            <a:endParaRPr lang="zh-CN" altLang="en-US" sz="1200" dirty="0"/>
          </a:p>
        </p:txBody>
      </p:sp>
      <p:graphicFrame>
        <p:nvGraphicFramePr>
          <p:cNvPr id="20" name="内容占位符 9"/>
          <p:cNvGraphicFramePr>
            <a:graphicFrameLocks noGrp="1"/>
          </p:cNvGraphicFramePr>
          <p:nvPr>
            <p:ph idx="1"/>
          </p:nvPr>
        </p:nvGraphicFramePr>
        <p:xfrm>
          <a:off x="787720" y="3906284"/>
          <a:ext cx="2690912" cy="2186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2" t="40550" r="21962" b="27951"/>
          <a:stretch>
            <a:fillRect/>
          </a:stretch>
        </p:blipFill>
        <p:spPr>
          <a:xfrm>
            <a:off x="9480376" y="4021715"/>
            <a:ext cx="1926242" cy="1926241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 flipH="1">
            <a:off x="9710640" y="6108433"/>
            <a:ext cx="157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主讲人微信</a:t>
            </a:r>
            <a:endParaRPr lang="zh-CN" altLang="en-US" sz="1200" dirty="0"/>
          </a:p>
        </p:txBody>
      </p:sp>
      <p:sp>
        <p:nvSpPr>
          <p:cNvPr id="2" name="文本框 1"/>
          <p:cNvSpPr txBox="1"/>
          <p:nvPr/>
        </p:nvSpPr>
        <p:spPr>
          <a:xfrm>
            <a:off x="976918" y="4124484"/>
            <a:ext cx="1944216" cy="181588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 rtl="0"/>
            <a:r>
              <a:rPr lang="zh-CN" altLang="en-US" sz="1400" dirty="0"/>
              <a:t>数据故事化</a:t>
            </a:r>
            <a:endParaRPr lang="en-US" altLang="zh-CN" sz="1400" dirty="0"/>
          </a:p>
          <a:p>
            <a:pPr lvl="0" rtl="0"/>
            <a:endParaRPr lang="en-US" altLang="zh-CN" sz="1400" dirty="0"/>
          </a:p>
          <a:p>
            <a:pPr lvl="0" rtl="0"/>
            <a:r>
              <a:rPr lang="zh-CN" altLang="zh-CN" sz="1400" dirty="0"/>
              <a:t>朝乐门</a:t>
            </a:r>
            <a:endParaRPr lang="en-US" altLang="zh-CN" sz="1400" dirty="0"/>
          </a:p>
          <a:p>
            <a:pPr lvl="0" rtl="0"/>
            <a:endParaRPr lang="en-US" altLang="zh-CN" sz="1400" dirty="0"/>
          </a:p>
          <a:p>
            <a:pPr lvl="0" rtl="0"/>
            <a:r>
              <a:rPr lang="zh-CN" altLang="en-US" sz="1400" dirty="0"/>
              <a:t>电子工业出版社</a:t>
            </a:r>
            <a:endParaRPr lang="en-US" altLang="zh-CN" sz="1400" dirty="0"/>
          </a:p>
          <a:p>
            <a:pPr lvl="0" rtl="0"/>
            <a:endParaRPr lang="en-US" altLang="zh-CN" sz="1400" dirty="0"/>
          </a:p>
          <a:p>
            <a:pPr lvl="0" rtl="0"/>
            <a:r>
              <a:rPr lang="en-US" altLang="zh-CN" sz="1400" dirty="0"/>
              <a:t>2022</a:t>
            </a:r>
            <a:endParaRPr lang="zh-CN" altLang="zh-CN" sz="1400" dirty="0"/>
          </a:p>
          <a:p>
            <a:endParaRPr lang="zh-CN" altLang="en-US" sz="1400" dirty="0"/>
          </a:p>
        </p:txBody>
      </p:sp>
    </p:spTree>
  </p:cSld>
  <p:clrMapOvr>
    <a:masterClrMapping/>
  </p:clrMapOvr>
  <p:transition>
    <p:blinds dir="vert"/>
  </p:transition>
</p:sld>
</file>

<file path=ppt/tags/tag1.xml><?xml version="1.0" encoding="utf-8"?>
<p:tagLst xmlns:p="http://schemas.openxmlformats.org/presentationml/2006/main">
  <p:tag name="KSO_WM_UNIT_TABLE_BEAUTIFY" val="smartTable{3574278b-b13b-4425-8898-657c5d8dd00f}"/>
  <p:tag name="TABLE_ENDDRAG_ORIGIN_RECT" val="677*214"/>
  <p:tag name="TABLE_ENDDRAG_RECT" val="138*184*677*214"/>
</p:tagLst>
</file>

<file path=ppt/tags/tag2.xml><?xml version="1.0" encoding="utf-8"?>
<p:tagLst xmlns:p="http://schemas.openxmlformats.org/presentationml/2006/main">
  <p:tag name="KSO_WM_UNIT_TABLE_BEAUTIFY" val="smartTable{040c2496-9d5c-42a4-b4da-2c29ffa7b174}"/>
  <p:tag name="TABLE_ENDDRAG_ORIGIN_RECT" val="789*330"/>
  <p:tag name="TABLE_ENDDRAG_RECT" val="83*122*789*330"/>
</p:tagLst>
</file>

<file path=ppt/tags/tag3.xml><?xml version="1.0" encoding="utf-8"?>
<p:tagLst xmlns:p="http://schemas.openxmlformats.org/presentationml/2006/main">
  <p:tag name="KSO_WM_UNIT_TABLE_BEAUTIFY" val="smartTable{ef184446-3244-4dff-892d-0373b4bbea60}"/>
  <p:tag name="TABLE_ENDDRAG_ORIGIN_RECT" val="678*189"/>
  <p:tag name="TABLE_ENDDRAG_RECT" val="144*225*678*189"/>
</p:tagLst>
</file>

<file path=ppt/tags/tag4.xml><?xml version="1.0" encoding="utf-8"?>
<p:tagLst xmlns:p="http://schemas.openxmlformats.org/presentationml/2006/main">
  <p:tag name="KSO_WM_UNIT_TABLE_BEAUTIFY" val="smartTable{cdbe0de3-2401-4fc2-b4e6-3de0fe114aeb}"/>
</p:tagLst>
</file>

<file path=ppt/tags/tag5.xml><?xml version="1.0" encoding="utf-8"?>
<p:tagLst xmlns:p="http://schemas.openxmlformats.org/presentationml/2006/main">
  <p:tag name="KSO_WM_UNIT_TABLE_BEAUTIFY" val="smartTable{692adcdd-7c4f-4259-9fdb-2820e5200df3}"/>
  <p:tag name="TABLE_ENDDRAG_ORIGIN_RECT" val="732*336"/>
  <p:tag name="TABLE_ENDDRAG_RECT" val="144*225*732*336"/>
</p:tagLst>
</file>

<file path=ppt/tags/tag6.xml><?xml version="1.0" encoding="utf-8"?>
<p:tagLst xmlns:p="http://schemas.openxmlformats.org/presentationml/2006/main">
  <p:tag name="KSO_WM_UNIT_TABLE_BEAUTIFY" val="smartTable{692adcdd-7c4f-4259-9fdb-2820e5200df3}"/>
</p:tagLst>
</file>

<file path=ppt/tags/tag7.xml><?xml version="1.0" encoding="utf-8"?>
<p:tagLst xmlns:p="http://schemas.openxmlformats.org/presentationml/2006/main">
  <p:tag name="KSO_WM_UNIT_TABLE_BEAUTIFY" val="smartTable{692adcdd-7c4f-4259-9fdb-2820e5200df3}"/>
  <p:tag name="TABLE_ENDDRAG_ORIGIN_RECT" val="692*312"/>
  <p:tag name="TABLE_ENDDRAG_RECT" val="145*150*692*312"/>
</p:tagLst>
</file>

<file path=ppt/tags/tag8.xml><?xml version="1.0" encoding="utf-8"?>
<p:tagLst xmlns:p="http://schemas.openxmlformats.org/presentationml/2006/main">
  <p:tag name="KSO_WM_UNIT_TABLE_BEAUTIFY" val="smartTable{692adcdd-7c4f-4259-9fdb-2820e5200df3}"/>
</p:tagLst>
</file>

<file path=ppt/theme/theme1.xml><?xml version="1.0" encoding="utf-8"?>
<a:theme xmlns:a="http://schemas.openxmlformats.org/drawingml/2006/main" name="吉祥如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吉祥如意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模块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吉祥如意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吉祥如意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9045</Words>
  <Application>WPS 演示</Application>
  <PresentationFormat>宽屏</PresentationFormat>
  <Paragraphs>967</Paragraphs>
  <Slides>97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97</vt:i4>
      </vt:variant>
    </vt:vector>
  </HeadingPairs>
  <TitlesOfParts>
    <vt:vector size="116" baseType="lpstr">
      <vt:lpstr>Arial</vt:lpstr>
      <vt:lpstr>宋体</vt:lpstr>
      <vt:lpstr>Wingdings</vt:lpstr>
      <vt:lpstr>Times New Roman</vt:lpstr>
      <vt:lpstr>Wingdings 2</vt:lpstr>
      <vt:lpstr>华文中宋</vt:lpstr>
      <vt:lpstr>等线</vt:lpstr>
      <vt:lpstr>华文仿宋</vt:lpstr>
      <vt:lpstr>等线 Light</vt:lpstr>
      <vt:lpstr>黑体</vt:lpstr>
      <vt:lpstr>微软雅黑</vt:lpstr>
      <vt:lpstr>Arial Unicode MS</vt:lpstr>
      <vt:lpstr>Calibri</vt:lpstr>
      <vt:lpstr>仿宋</vt:lpstr>
      <vt:lpstr>华文彩云</vt:lpstr>
      <vt:lpstr>方正舒体</vt:lpstr>
      <vt:lpstr>华文细黑</vt:lpstr>
      <vt:lpstr>隶书</vt:lpstr>
      <vt:lpstr>吉祥如意</vt:lpstr>
      <vt:lpstr>  第6章 Tableau及其数据故事化功能</vt:lpstr>
      <vt:lpstr>主要内容</vt:lpstr>
      <vt:lpstr>6.1 Tableau的概述</vt:lpstr>
      <vt:lpstr>Tableau的产品家族</vt:lpstr>
      <vt:lpstr>6.1.1 Tableau Prep Builder</vt:lpstr>
      <vt:lpstr>6.1.2 Tableau Desktop</vt:lpstr>
      <vt:lpstr>6.1.2 Tableau Desktop</vt:lpstr>
      <vt:lpstr>6.1.3 Tableau Server</vt:lpstr>
      <vt:lpstr>6.1.4 Tableau Online</vt:lpstr>
      <vt:lpstr>6.1.5 Tableau Public</vt:lpstr>
      <vt:lpstr>6.1.6 Tableau Reader</vt:lpstr>
      <vt:lpstr>6.1.7 Tableau Mobile</vt:lpstr>
      <vt:lpstr>6.2 Tableau的安装</vt:lpstr>
      <vt:lpstr>6.2.1下载</vt:lpstr>
      <vt:lpstr>6.2.2 安装及配置</vt:lpstr>
      <vt:lpstr>6.3 Tableau的界面</vt:lpstr>
      <vt:lpstr>Tableau的界面</vt:lpstr>
      <vt:lpstr>6.3.1 菜单及工具栏区域</vt:lpstr>
      <vt:lpstr>6.3.1 菜单及工具栏区域</vt:lpstr>
      <vt:lpstr>6.3.2 数据源、工作表、仪表板和故事标签及状态栏</vt:lpstr>
      <vt:lpstr>6.3.3侧栏及窗格区域</vt:lpstr>
      <vt:lpstr>6.3.4 画布及视图区域</vt:lpstr>
      <vt:lpstr>6.3.5 卡和功能架区域</vt:lpstr>
      <vt:lpstr>6.3.6 智能推荐区域</vt:lpstr>
      <vt:lpstr>6.4 Tableau的术语</vt:lpstr>
      <vt:lpstr>6.4.1 数据来源（Data Source）</vt:lpstr>
      <vt:lpstr>6.4.2 工作簿（Workbooks）及其组成</vt:lpstr>
      <vt:lpstr>6.4.3 窗格（Pane）及其类型</vt:lpstr>
      <vt:lpstr>6.4.4 功能架（Shelf）及其类型</vt:lpstr>
      <vt:lpstr>6.4.5 视图（View）及其智能推荐</vt:lpstr>
      <vt:lpstr>6.4.5 视图（View）及其智能推荐</vt:lpstr>
      <vt:lpstr>6.4.6 仪表板（Dashboard）</vt:lpstr>
      <vt:lpstr>6.4.6 仪表板（Dashboard）</vt:lpstr>
      <vt:lpstr>6.4.6 仪表板（Dashboard）</vt:lpstr>
      <vt:lpstr>6.4.7 故事（Story）</vt:lpstr>
      <vt:lpstr>6.4.7 故事（Story）</vt:lpstr>
      <vt:lpstr>6.4.8 参数（Parameters） </vt:lpstr>
      <vt:lpstr>6.4.8 参数（Parameters） </vt:lpstr>
      <vt:lpstr>6.4.8 参数（Parameters）</vt:lpstr>
      <vt:lpstr>6.4.9 维度(Dimension)与度量(Measure) </vt:lpstr>
      <vt:lpstr>6.4.9 维度(Dimension)与度量(Measure) </vt:lpstr>
      <vt:lpstr>6.4.9 维度(Dimension)与度量(Measure) </vt:lpstr>
      <vt:lpstr>6.4.10 连续字段（Continuous Fields）与离散字段(Discrete Fields) </vt:lpstr>
      <vt:lpstr>6.5 Tableau的关键技术</vt:lpstr>
      <vt:lpstr>6.5.1.VizQL</vt:lpstr>
      <vt:lpstr>6.5.1.VizQL</vt:lpstr>
      <vt:lpstr>6.5.1.VizQL</vt:lpstr>
      <vt:lpstr>6.5.1.VizQL</vt:lpstr>
      <vt:lpstr>6.5.2.Hyper技术</vt:lpstr>
      <vt:lpstr>6.5.2.Hyper技术</vt:lpstr>
      <vt:lpstr>6.6 Tableau的操作方法</vt:lpstr>
      <vt:lpstr>6.6.1 连接至数据来源</vt:lpstr>
      <vt:lpstr>6.6.1 连接至数据来源</vt:lpstr>
      <vt:lpstr>6.6.1 连接至数据来源</vt:lpstr>
      <vt:lpstr>6.6.2 工作表及视图的编辑</vt:lpstr>
      <vt:lpstr>6.6.2 工作表及视图的编辑</vt:lpstr>
      <vt:lpstr>6.6.2 工作表及视图的编辑</vt:lpstr>
      <vt:lpstr>6.6.2 工作表及视图的编辑</vt:lpstr>
      <vt:lpstr>6.6.2 工作表及视图的编辑</vt:lpstr>
      <vt:lpstr>6.6.3.仪表板的编辑</vt:lpstr>
      <vt:lpstr>6.6.3.仪表板的编辑</vt:lpstr>
      <vt:lpstr>6.6.3.仪表板的编辑</vt:lpstr>
      <vt:lpstr>6.6.3.仪表板的编辑</vt:lpstr>
      <vt:lpstr>6.6.3.仪表板的编辑</vt:lpstr>
      <vt:lpstr>6.6.3.仪表板的编辑</vt:lpstr>
      <vt:lpstr>6.6.4.故事的编辑</vt:lpstr>
      <vt:lpstr>6.6.4.故事的编辑</vt:lpstr>
      <vt:lpstr>6.6.4.故事的编辑</vt:lpstr>
      <vt:lpstr>6.6.4.故事的编辑</vt:lpstr>
      <vt:lpstr>6.6.4.故事的编辑</vt:lpstr>
      <vt:lpstr>6.6.4.故事的编辑</vt:lpstr>
      <vt:lpstr>6.6.4.故事的编辑</vt:lpstr>
      <vt:lpstr>6.6.5. 数据的分析</vt:lpstr>
      <vt:lpstr>6.6.5. 数据的分析</vt:lpstr>
      <vt:lpstr>6.6.5. 数据的分析</vt:lpstr>
      <vt:lpstr>6.6.5. 数据的分析</vt:lpstr>
      <vt:lpstr>6.6.5. 数据的分析</vt:lpstr>
      <vt:lpstr>6.6.5. 数据的分析</vt:lpstr>
      <vt:lpstr>6.6.5. 数据的分析</vt:lpstr>
      <vt:lpstr>6.6.5. 数据的分析</vt:lpstr>
      <vt:lpstr>6.6.6.在线发布</vt:lpstr>
      <vt:lpstr>6.6.6.在线发布</vt:lpstr>
      <vt:lpstr>6.6.6.在线发布</vt:lpstr>
      <vt:lpstr>6.7 Tableau的故事化功能</vt:lpstr>
      <vt:lpstr>Tableau的故事化功能</vt:lpstr>
      <vt:lpstr>6.7.1趋势（Change Over Time）类数据故事</vt:lpstr>
      <vt:lpstr>6.7.2下钻（Drill Down）类数据故事</vt:lpstr>
      <vt:lpstr>6.7.3 放大（Zoom Out）类数据故事</vt:lpstr>
      <vt:lpstr>6.7.4 对比（Contrast）类数据故事</vt:lpstr>
      <vt:lpstr>6.7.5 交叉（Intersection）类数据故事</vt:lpstr>
      <vt:lpstr>6.7.6 因子（Factors）类数据故事</vt:lpstr>
      <vt:lpstr>6.7.7 异常值（Outliers）类数据故事</vt:lpstr>
      <vt:lpstr>基于Tableau的数据故事的类型</vt:lpstr>
      <vt:lpstr>基于Tableau的数据故事的类型</vt:lpstr>
      <vt:lpstr>基于Tableau的数据故事的类型</vt:lpstr>
      <vt:lpstr>基于Tableau的数据故事的类型</vt:lpstr>
      <vt:lpstr>PowerPoint 演示文稿</vt:lpstr>
    </vt:vector>
  </TitlesOfParts>
  <Company>LENOVO (Beijing) Limited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中国航天时代电子公司 物资管理系统</dc:title>
  <dc:creator>LENOVO User</dc:creator>
  <cp:lastModifiedBy>孟刚</cp:lastModifiedBy>
  <cp:revision>1420</cp:revision>
  <cp:lastPrinted>2017-03-12T00:23:00Z</cp:lastPrinted>
  <dcterms:created xsi:type="dcterms:W3CDTF">2007-03-02T11:26:00Z</dcterms:created>
  <dcterms:modified xsi:type="dcterms:W3CDTF">2022-03-03T16:37:10Z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475F84C9891B4900A9BB16F6AE75C86B</vt:lpwstr>
  </property>
  <property fmtid="{D5CDD505-2E9C-101B-9397-08002B2CF9AE}" pid="3" name="KSOProductBuildVer">
    <vt:lpwstr>2052-11.1.0.11365</vt:lpwstr>
  </property>
</Properties>
</file>